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5" r:id="rId5"/>
    <p:sldId id="286" r:id="rId6"/>
    <p:sldId id="287" r:id="rId7"/>
    <p:sldId id="297" r:id="rId8"/>
    <p:sldId id="298" r:id="rId9"/>
    <p:sldId id="299" r:id="rId10"/>
    <p:sldId id="300" r:id="rId11"/>
    <p:sldId id="301" r:id="rId12"/>
    <p:sldId id="302" r:id="rId13"/>
    <p:sldId id="291" r:id="rId14"/>
    <p:sldId id="288" r:id="rId15"/>
    <p:sldId id="289" r:id="rId16"/>
    <p:sldId id="290" r:id="rId17"/>
    <p:sldId id="295" r:id="rId18"/>
    <p:sldId id="296" r:id="rId19"/>
    <p:sldId id="267" r:id="rId20"/>
    <p:sldId id="259" r:id="rId21"/>
    <p:sldId id="266" r:id="rId22"/>
    <p:sldId id="260" r:id="rId23"/>
    <p:sldId id="272" r:id="rId24"/>
    <p:sldId id="273" r:id="rId25"/>
    <p:sldId id="274" r:id="rId26"/>
    <p:sldId id="275" r:id="rId27"/>
    <p:sldId id="276" r:id="rId28"/>
    <p:sldId id="277" r:id="rId29"/>
    <p:sldId id="281" r:id="rId30"/>
    <p:sldId id="28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Plant-Rub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y\Desktop\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0" u="none" strike="noStrike" baseline="0" dirty="0" smtClean="0">
                <a:effectLst/>
              </a:rPr>
              <a:t>Влияние сополимеров и пластификаторов на свойства </a:t>
            </a:r>
            <a:r>
              <a:rPr lang="ru-RU" sz="2400" b="1" i="0" u="none" strike="noStrike" baseline="0" dirty="0" err="1" smtClean="0">
                <a:effectLst/>
              </a:rPr>
              <a:t>биоразлагаемых</a:t>
            </a:r>
            <a:r>
              <a:rPr lang="ru-RU" sz="2400" b="1" i="0" u="none" strike="noStrike" baseline="0" dirty="0" smtClean="0">
                <a:effectLst/>
              </a:rPr>
              <a:t> пленок на основе крахмала</a:t>
            </a:r>
            <a:endParaRPr lang="en-US" sz="2400" b="1" dirty="0"/>
          </a:p>
        </c:rich>
      </c:tx>
      <c:layout>
        <c:manualLayout>
          <c:xMode val="edge"/>
          <c:yMode val="edge"/>
          <c:x val="0.12962695239859948"/>
          <c:y val="2.67710741865083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7165627214095072E-2"/>
          <c:y val="8.9203716710953146E-2"/>
          <c:w val="0.92821796378177279"/>
          <c:h val="0.83001368183343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Твердость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5000</c:v>
                </c:pt>
                <c:pt idx="1">
                  <c:v>0</c:v>
                </c:pt>
                <c:pt idx="2">
                  <c:v>0</c:v>
                </c:pt>
                <c:pt idx="3">
                  <c:v>5000</c:v>
                </c:pt>
                <c:pt idx="4">
                  <c:v>5000</c:v>
                </c:pt>
                <c:pt idx="5">
                  <c:v>5000</c:v>
                </c:pt>
                <c:pt idx="6">
                  <c:v>0</c:v>
                </c:pt>
                <c:pt idx="7">
                  <c:v>5000</c:v>
                </c:pt>
                <c:pt idx="8">
                  <c:v>5000</c:v>
                </c:pt>
                <c:pt idx="9">
                  <c:v>5000</c:v>
                </c:pt>
                <c:pt idx="10">
                  <c:v>0</c:v>
                </c:pt>
                <c:pt idx="11">
                  <c:v>5000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5000</c:v>
                </c:pt>
                <c:pt idx="16">
                  <c:v>5000</c:v>
                </c:pt>
                <c:pt idx="17">
                  <c:v>5000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1F-4350-8D46-93B9C11DA5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Хрупкость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-2000</c:v>
                </c:pt>
                <c:pt idx="1">
                  <c:v>-6000</c:v>
                </c:pt>
                <c:pt idx="2">
                  <c:v>-6000</c:v>
                </c:pt>
                <c:pt idx="3">
                  <c:v>-2000</c:v>
                </c:pt>
                <c:pt idx="4">
                  <c:v>0</c:v>
                </c:pt>
                <c:pt idx="5">
                  <c:v>-2000</c:v>
                </c:pt>
                <c:pt idx="6">
                  <c:v>-6000</c:v>
                </c:pt>
                <c:pt idx="7">
                  <c:v>-2000</c:v>
                </c:pt>
                <c:pt idx="8">
                  <c:v>-2000</c:v>
                </c:pt>
                <c:pt idx="9">
                  <c:v>-2000</c:v>
                </c:pt>
                <c:pt idx="10">
                  <c:v>-6000</c:v>
                </c:pt>
                <c:pt idx="11">
                  <c:v>-2000</c:v>
                </c:pt>
                <c:pt idx="12">
                  <c:v>0</c:v>
                </c:pt>
                <c:pt idx="13">
                  <c:v>0</c:v>
                </c:pt>
                <c:pt idx="14">
                  <c:v>-6000</c:v>
                </c:pt>
                <c:pt idx="15">
                  <c:v>-6000</c:v>
                </c:pt>
                <c:pt idx="16">
                  <c:v>-2000</c:v>
                </c:pt>
                <c:pt idx="17">
                  <c:v>-2000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1F-4350-8D46-93B9C11DA5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Эластичность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6000</c:v>
                </c:pt>
                <c:pt idx="13">
                  <c:v>6000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6000</c:v>
                </c:pt>
                <c:pt idx="19">
                  <c:v>6000</c:v>
                </c:pt>
                <c:pt idx="20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1F-4350-8D46-93B9C11DA50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Прочность</c:v>
                </c:pt>
              </c:strCache>
            </c:strRef>
          </c:tx>
          <c:spPr>
            <a:solidFill>
              <a:srgbClr val="88B6E0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Sheet1!$E$2:$E$22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1500</c:v>
                </c:pt>
                <c:pt idx="4">
                  <c:v>6800</c:v>
                </c:pt>
                <c:pt idx="5">
                  <c:v>2500</c:v>
                </c:pt>
                <c:pt idx="6">
                  <c:v>0</c:v>
                </c:pt>
                <c:pt idx="7">
                  <c:v>0</c:v>
                </c:pt>
                <c:pt idx="8">
                  <c:v>1200</c:v>
                </c:pt>
                <c:pt idx="9">
                  <c:v>1400</c:v>
                </c:pt>
                <c:pt idx="10">
                  <c:v>0</c:v>
                </c:pt>
                <c:pt idx="11">
                  <c:v>0</c:v>
                </c:pt>
                <c:pt idx="12">
                  <c:v>800</c:v>
                </c:pt>
                <c:pt idx="13">
                  <c:v>300</c:v>
                </c:pt>
                <c:pt idx="14">
                  <c:v>0</c:v>
                </c:pt>
                <c:pt idx="15">
                  <c:v>0</c:v>
                </c:pt>
                <c:pt idx="16">
                  <c:v>100</c:v>
                </c:pt>
                <c:pt idx="17">
                  <c:v>0</c:v>
                </c:pt>
                <c:pt idx="18">
                  <c:v>500</c:v>
                </c:pt>
                <c:pt idx="19">
                  <c:v>0</c:v>
                </c:pt>
                <c:pt idx="2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1F-4350-8D46-93B9C11DA50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Ломкость*</c:v>
                </c:pt>
              </c:strCache>
            </c:strRef>
          </c:tx>
          <c:spPr>
            <a:solidFill>
              <a:srgbClr val="692A07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Sheet1!$F$2:$F$22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3">
                  <c:v>0</c:v>
                </c:pt>
                <c:pt idx="14">
                  <c:v>-4000</c:v>
                </c:pt>
                <c:pt idx="15">
                  <c:v>-4000</c:v>
                </c:pt>
                <c:pt idx="16">
                  <c:v>-4000</c:v>
                </c:pt>
                <c:pt idx="17">
                  <c:v>0</c:v>
                </c:pt>
                <c:pt idx="18">
                  <c:v>-4000</c:v>
                </c:pt>
                <c:pt idx="19">
                  <c:v>-4000</c:v>
                </c:pt>
                <c:pt idx="20">
                  <c:v>-4000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1F-4350-8D46-93B9C11DA50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Распад*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Sheet1!$G$2:$G$22</c:f>
              <c:numCache>
                <c:formatCode>General</c:formatCode>
                <c:ptCount val="21"/>
                <c:pt idx="0">
                  <c:v>-3000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-3000</c:v>
                </c:pt>
                <c:pt idx="6">
                  <c:v>-7000</c:v>
                </c:pt>
                <c:pt idx="7">
                  <c:v>-7000</c:v>
                </c:pt>
                <c:pt idx="8">
                  <c:v>0</c:v>
                </c:pt>
                <c:pt idx="9">
                  <c:v>-3000</c:v>
                </c:pt>
                <c:pt idx="10">
                  <c:v>-7000</c:v>
                </c:pt>
                <c:pt idx="11">
                  <c:v>-3000</c:v>
                </c:pt>
                <c:pt idx="12">
                  <c:v>-3000</c:v>
                </c:pt>
                <c:pt idx="13">
                  <c:v>-3000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-3000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1F-4350-8D46-93B9C11DA50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Биодеструкция**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Sheet1!$H$2:$H$22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7000</c:v>
                </c:pt>
                <c:pt idx="3">
                  <c:v>7000</c:v>
                </c:pt>
                <c:pt idx="4">
                  <c:v>7000</c:v>
                </c:pt>
                <c:pt idx="5">
                  <c:v>7000</c:v>
                </c:pt>
                <c:pt idx="6">
                  <c:v>7000</c:v>
                </c:pt>
                <c:pt idx="7">
                  <c:v>7000</c:v>
                </c:pt>
                <c:pt idx="8">
                  <c:v>4000</c:v>
                </c:pt>
                <c:pt idx="9">
                  <c:v>4000</c:v>
                </c:pt>
                <c:pt idx="10">
                  <c:v>0</c:v>
                </c:pt>
                <c:pt idx="11">
                  <c:v>7000</c:v>
                </c:pt>
                <c:pt idx="12">
                  <c:v>0</c:v>
                </c:pt>
                <c:pt idx="13">
                  <c:v>7000</c:v>
                </c:pt>
                <c:pt idx="14">
                  <c:v>0</c:v>
                </c:pt>
                <c:pt idx="15">
                  <c:v>7000</c:v>
                </c:pt>
                <c:pt idx="16">
                  <c:v>7000</c:v>
                </c:pt>
                <c:pt idx="17">
                  <c:v>7000</c:v>
                </c:pt>
                <c:pt idx="18">
                  <c:v>7000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1F-4350-8D46-93B9C11DA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706048"/>
        <c:axId val="37484736"/>
      </c:barChart>
      <c:catAx>
        <c:axId val="11270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484736"/>
        <c:crosses val="autoZero"/>
        <c:auto val="1"/>
        <c:lblAlgn val="ctr"/>
        <c:lblOffset val="100"/>
        <c:noMultiLvlLbl val="0"/>
      </c:catAx>
      <c:valAx>
        <c:axId val="3748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270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32900521967586"/>
          <c:y val="0.13473842734593577"/>
          <c:w val="0.78494252017767385"/>
          <c:h val="8.5631829342640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Штамм 1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каштановая</c:v>
                </c:pt>
                <c:pt idx="1">
                  <c:v>чернозем</c:v>
                </c:pt>
                <c:pt idx="2">
                  <c:v>серая</c:v>
                </c:pt>
                <c:pt idx="3">
                  <c:v>клумба 1</c:v>
                </c:pt>
                <c:pt idx="4">
                  <c:v>клумба 2</c:v>
                </c:pt>
                <c:pt idx="5">
                  <c:v>клумба 3</c:v>
                </c:pt>
                <c:pt idx="6">
                  <c:v>тропинка</c:v>
                </c:pt>
                <c:pt idx="7">
                  <c:v>сосенки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0.93</c:v>
                </c:pt>
                <c:pt idx="1">
                  <c:v>1.17</c:v>
                </c:pt>
                <c:pt idx="2">
                  <c:v>0.34</c:v>
                </c:pt>
                <c:pt idx="3">
                  <c:v>0.96</c:v>
                </c:pt>
                <c:pt idx="4">
                  <c:v>0.3</c:v>
                </c:pt>
                <c:pt idx="5">
                  <c:v>0.9</c:v>
                </c:pt>
                <c:pt idx="6">
                  <c:v>0.59</c:v>
                </c:pt>
                <c:pt idx="7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4-4B3A-9BE6-7BDFBA1C73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Штамм 2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каштановая</c:v>
                </c:pt>
                <c:pt idx="1">
                  <c:v>чернозем</c:v>
                </c:pt>
                <c:pt idx="2">
                  <c:v>серая</c:v>
                </c:pt>
                <c:pt idx="3">
                  <c:v>клумба 1</c:v>
                </c:pt>
                <c:pt idx="4">
                  <c:v>клумба 2</c:v>
                </c:pt>
                <c:pt idx="5">
                  <c:v>клумба 3</c:v>
                </c:pt>
                <c:pt idx="6">
                  <c:v>тропинка</c:v>
                </c:pt>
                <c:pt idx="7">
                  <c:v>сосенки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0.17</c:v>
                </c:pt>
                <c:pt idx="1">
                  <c:v>0.99</c:v>
                </c:pt>
                <c:pt idx="2">
                  <c:v>0.26</c:v>
                </c:pt>
                <c:pt idx="3">
                  <c:v>0.78</c:v>
                </c:pt>
                <c:pt idx="4">
                  <c:v>0.25</c:v>
                </c:pt>
                <c:pt idx="5">
                  <c:v>0.78</c:v>
                </c:pt>
                <c:pt idx="6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4-4B3A-9BE6-7BDFBA1C73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Штамм 3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каштановая</c:v>
                </c:pt>
                <c:pt idx="1">
                  <c:v>чернозем</c:v>
                </c:pt>
                <c:pt idx="2">
                  <c:v>серая</c:v>
                </c:pt>
                <c:pt idx="3">
                  <c:v>клумба 1</c:v>
                </c:pt>
                <c:pt idx="4">
                  <c:v>клумба 2</c:v>
                </c:pt>
                <c:pt idx="5">
                  <c:v>клумба 3</c:v>
                </c:pt>
                <c:pt idx="6">
                  <c:v>тропинка</c:v>
                </c:pt>
                <c:pt idx="7">
                  <c:v>сосенки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0.15</c:v>
                </c:pt>
                <c:pt idx="1">
                  <c:v>0.75</c:v>
                </c:pt>
                <c:pt idx="2">
                  <c:v>0.21</c:v>
                </c:pt>
                <c:pt idx="3">
                  <c:v>0.45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44-4B3A-9BE6-7BDFBA1C730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Штамм 4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каштановая</c:v>
                </c:pt>
                <c:pt idx="1">
                  <c:v>чернозем</c:v>
                </c:pt>
                <c:pt idx="2">
                  <c:v>серая</c:v>
                </c:pt>
                <c:pt idx="3">
                  <c:v>клумба 1</c:v>
                </c:pt>
                <c:pt idx="4">
                  <c:v>клумба 2</c:v>
                </c:pt>
                <c:pt idx="5">
                  <c:v>клумба 3</c:v>
                </c:pt>
                <c:pt idx="6">
                  <c:v>тропинка</c:v>
                </c:pt>
                <c:pt idx="7">
                  <c:v>сосенки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1">
                  <c:v>0.38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44-4B3A-9BE6-7BDFBA1C7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232704"/>
        <c:axId val="50246784"/>
      </c:barChart>
      <c:catAx>
        <c:axId val="50232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50246784"/>
        <c:crosses val="autoZero"/>
        <c:auto val="1"/>
        <c:lblAlgn val="ctr"/>
        <c:lblOffset val="100"/>
        <c:noMultiLvlLbl val="0"/>
      </c:catAx>
      <c:valAx>
        <c:axId val="50246784"/>
        <c:scaling>
          <c:orientation val="minMax"/>
          <c:max val="1.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232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2117271799358416"/>
          <c:y val="4.2623978170129612E-2"/>
          <c:w val="0.17399703509283562"/>
          <c:h val="0.36411761305167251"/>
        </c:manualLayout>
      </c:layout>
      <c:overlay val="0"/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'[Plant-Rub3.xlsx]Sum'!$C$2</c:f>
              <c:strCache>
                <c:ptCount val="1"/>
                <c:pt idx="0">
                  <c:v>Log10 Rub</c:v>
                </c:pt>
              </c:strCache>
            </c:strRef>
          </c:tx>
          <c:invertIfNegative val="0"/>
          <c:cat>
            <c:strRef>
              <c:f>'[Plant-Rub3.xlsx]Sum'!$A$3:$A$10</c:f>
              <c:strCache>
                <c:ptCount val="8"/>
                <c:pt idx="0">
                  <c:v>Fruttis</c:v>
                </c:pt>
                <c:pt idx="1">
                  <c:v>Дом джем</c:v>
                </c:pt>
                <c:pt idx="2">
                  <c:v>Махеевъ</c:v>
                </c:pt>
                <c:pt idx="3">
                  <c:v>Простокв</c:v>
                </c:pt>
                <c:pt idx="4">
                  <c:v>Чудо</c:v>
                </c:pt>
                <c:pt idx="5">
                  <c:v>Дом вар</c:v>
                </c:pt>
                <c:pt idx="6">
                  <c:v>Дом джем</c:v>
                </c:pt>
                <c:pt idx="7">
                  <c:v>Малина</c:v>
                </c:pt>
              </c:strCache>
            </c:strRef>
          </c:cat>
          <c:val>
            <c:numRef>
              <c:f>'[Plant-Rub3.xlsx]Sum'!$C$3:$C$10</c:f>
              <c:numCache>
                <c:formatCode>0.0</c:formatCode>
                <c:ptCount val="8"/>
                <c:pt idx="0">
                  <c:v>-6.3530084625228778</c:v>
                </c:pt>
                <c:pt idx="1">
                  <c:v>-0.45428064384313466</c:v>
                </c:pt>
                <c:pt idx="2">
                  <c:v>-6.0159379834550748</c:v>
                </c:pt>
                <c:pt idx="3">
                  <c:v>-4.5184140636323775</c:v>
                </c:pt>
                <c:pt idx="4">
                  <c:v>-5.0250280057019312</c:v>
                </c:pt>
                <c:pt idx="5">
                  <c:v>-4.7381505359103242</c:v>
                </c:pt>
                <c:pt idx="6">
                  <c:v>-0.63438723577139289</c:v>
                </c:pt>
                <c:pt idx="7">
                  <c:v>0.12768778753985047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6-4835-BE20-6BF8C4372B99}"/>
            </c:ext>
          </c:extLst>
        </c:ser>
        <c:ser>
          <c:idx val="1"/>
          <c:order val="1"/>
          <c:tx>
            <c:strRef>
              <c:f>'[Plant-Rub3.xlsx]Sum'!$E$2</c:f>
              <c:strCache>
                <c:ptCount val="1"/>
                <c:pt idx="0">
                  <c:v>Log10 Plant</c:v>
                </c:pt>
              </c:strCache>
            </c:strRef>
          </c:tx>
          <c:invertIfNegative val="0"/>
          <c:cat>
            <c:strRef>
              <c:f>'[Plant-Rub3.xlsx]Sum'!$A$3:$A$10</c:f>
              <c:strCache>
                <c:ptCount val="8"/>
                <c:pt idx="0">
                  <c:v>Fruttis</c:v>
                </c:pt>
                <c:pt idx="1">
                  <c:v>Дом джем</c:v>
                </c:pt>
                <c:pt idx="2">
                  <c:v>Махеевъ</c:v>
                </c:pt>
                <c:pt idx="3">
                  <c:v>Простокв</c:v>
                </c:pt>
                <c:pt idx="4">
                  <c:v>Чудо</c:v>
                </c:pt>
                <c:pt idx="5">
                  <c:v>Дом вар</c:v>
                </c:pt>
                <c:pt idx="6">
                  <c:v>Дом джем</c:v>
                </c:pt>
                <c:pt idx="7">
                  <c:v>Малина</c:v>
                </c:pt>
              </c:strCache>
            </c:strRef>
          </c:cat>
          <c:val>
            <c:numRef>
              <c:f>'[Plant-Rub3.xlsx]Sum'!$E$3:$E$10</c:f>
              <c:numCache>
                <c:formatCode>0.0</c:formatCode>
                <c:ptCount val="8"/>
                <c:pt idx="0">
                  <c:v>-4.2480796815462654</c:v>
                </c:pt>
                <c:pt idx="1">
                  <c:v>-0.85356186471422535</c:v>
                </c:pt>
                <c:pt idx="2">
                  <c:v>-4.9732897308416213</c:v>
                </c:pt>
                <c:pt idx="3">
                  <c:v>-2.1322379753497995</c:v>
                </c:pt>
                <c:pt idx="4">
                  <c:v>-4.2723503184341425</c:v>
                </c:pt>
                <c:pt idx="5">
                  <c:v>-2.3839448050234138</c:v>
                </c:pt>
                <c:pt idx="6">
                  <c:v>-0.68416954646953043</c:v>
                </c:pt>
                <c:pt idx="7">
                  <c:v>-0.11977729762312887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86-4835-BE20-6BF8C4372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52772608"/>
        <c:axId val="-2052784032"/>
      </c:barChart>
      <c:catAx>
        <c:axId val="-2052772608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high"/>
        <c:crossAx val="-2052784032"/>
        <c:crosses val="autoZero"/>
        <c:auto val="1"/>
        <c:lblAlgn val="ctr"/>
        <c:lblOffset val="100"/>
        <c:noMultiLvlLbl val="0"/>
      </c:catAx>
      <c:valAx>
        <c:axId val="-205278403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-2052772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76871312138614"/>
          <c:y val="0.10855477710955422"/>
          <c:w val="0.71716986296958274"/>
          <c:h val="0.72564957299119337"/>
        </c:manualLayout>
      </c:layout>
      <c:barChart>
        <c:barDir val="col"/>
        <c:grouping val="clustered"/>
        <c:varyColors val="0"/>
        <c:ser>
          <c:idx val="0"/>
          <c:order val="0"/>
          <c:tx>
            <c:v>1</c:v>
          </c:tx>
          <c:spPr>
            <a:solidFill>
              <a:srgbClr val="FEE7CE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Лист5!$I$36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69-40D1-844C-D952D22AF668}"/>
            </c:ext>
          </c:extLst>
        </c:ser>
        <c:ser>
          <c:idx val="1"/>
          <c:order val="1"/>
          <c:tx>
            <c:v>2</c:v>
          </c:tx>
          <c:spPr>
            <a:solidFill>
              <a:srgbClr val="FEE2B8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Лист5!$J$36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69-40D1-844C-D952D22AF668}"/>
            </c:ext>
          </c:extLst>
        </c:ser>
        <c:ser>
          <c:idx val="2"/>
          <c:order val="2"/>
          <c:tx>
            <c:v>3</c:v>
          </c:tx>
          <c:spPr>
            <a:solidFill>
              <a:srgbClr val="FEDBA8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Лист5!$K$36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69-40D1-844C-D952D22AF668}"/>
            </c:ext>
          </c:extLst>
        </c:ser>
        <c:ser>
          <c:idx val="3"/>
          <c:order val="3"/>
          <c:tx>
            <c:v>4</c:v>
          </c:tx>
          <c:spPr>
            <a:solidFill>
              <a:srgbClr val="FED598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Лист5!$L$36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69-40D1-844C-D952D22AF668}"/>
            </c:ext>
          </c:extLst>
        </c:ser>
        <c:ser>
          <c:idx val="4"/>
          <c:order val="4"/>
          <c:tx>
            <c:v>5</c:v>
          </c:tx>
          <c:spPr>
            <a:solidFill>
              <a:srgbClr val="FECF8A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Лист5!$M$36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69-40D1-844C-D952D22AF668}"/>
            </c:ext>
          </c:extLst>
        </c:ser>
        <c:ser>
          <c:idx val="5"/>
          <c:order val="5"/>
          <c:tx>
            <c:v>6</c:v>
          </c:tx>
          <c:spPr>
            <a:solidFill>
              <a:srgbClr val="FECA7E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Лист5!$N$36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69-40D1-844C-D952D22AF668}"/>
            </c:ext>
          </c:extLst>
        </c:ser>
        <c:ser>
          <c:idx val="6"/>
          <c:order val="6"/>
          <c:tx>
            <c:v>7</c:v>
          </c:tx>
          <c:spPr>
            <a:solidFill>
              <a:srgbClr val="FEC46E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Лист5!$O$36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69-40D1-844C-D952D22AF668}"/>
            </c:ext>
          </c:extLst>
        </c:ser>
        <c:ser>
          <c:idx val="7"/>
          <c:order val="7"/>
          <c:tx>
            <c:v>8</c:v>
          </c:tx>
          <c:spPr>
            <a:solidFill>
              <a:srgbClr val="FEBC5C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Лист5!$P$36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69-40D1-844C-D952D22AF668}"/>
            </c:ext>
          </c:extLst>
        </c:ser>
        <c:ser>
          <c:idx val="8"/>
          <c:order val="8"/>
          <c:tx>
            <c:v>9</c:v>
          </c:tx>
          <c:spPr>
            <a:solidFill>
              <a:srgbClr val="FEB64C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Лист5!$Q$36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69-40D1-844C-D952D22AF668}"/>
            </c:ext>
          </c:extLst>
        </c:ser>
        <c:ser>
          <c:idx val="9"/>
          <c:order val="9"/>
          <c:tx>
            <c:v>10</c:v>
          </c:tx>
          <c:spPr>
            <a:solidFill>
              <a:srgbClr val="F9A141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Значение интенсивности цвета кожи</c:v>
              </c:pt>
            </c:strLit>
          </c:cat>
          <c:val>
            <c:numRef>
              <c:f>Лист5!$R$36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B69-40D1-844C-D952D22AF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2781312"/>
        <c:axId val="-2052774784"/>
      </c:barChart>
      <c:catAx>
        <c:axId val="-205278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52774784"/>
        <c:crosses val="autoZero"/>
        <c:auto val="1"/>
        <c:lblAlgn val="ctr"/>
        <c:lblOffset val="100"/>
        <c:noMultiLvlLbl val="0"/>
      </c:catAx>
      <c:valAx>
        <c:axId val="-2052774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ru-RU" sz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</a:rPr>
                  <a:t>количество человек</a:t>
                </a:r>
              </a:p>
            </c:rich>
          </c:tx>
          <c:layout>
            <c:manualLayout>
              <c:xMode val="edge"/>
              <c:yMode val="edge"/>
              <c:x val="2.0310290968230199E-2"/>
              <c:y val="0.171494415216035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-205278131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74326707044097"/>
          <c:y val="0.9289146327973371"/>
          <c:w val="0.63927264454862398"/>
          <c:h val="6.8871777869871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BA385-139F-4FE3-B9FE-94851C1DFC56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9C002-74D1-4A1F-941A-AA0D8D51C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5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538450-4989-455E-997C-C8441D6B8BF3}" type="slidenum">
              <a:rPr lang="en-US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ru-RU" smtClean="0">
              <a:latin typeface="Calibri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254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9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7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8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95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8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17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2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69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8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21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168A4-123D-47DD-A90E-D06405155EA9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B9A65-1095-470C-ACC1-E23010958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4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Особенность проектной деятельности в школе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Воронина Е.Н.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33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Изучение влияния состава питательной среды на динамику продукции ауксина азотфиксирующими бактериями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40" y="4989488"/>
            <a:ext cx="2016224" cy="151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54" y="4989488"/>
            <a:ext cx="2052042" cy="151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40" y="1994329"/>
            <a:ext cx="3592860" cy="269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677885" y="2692400"/>
          <a:ext cx="7047567" cy="381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7885" y="2253037"/>
            <a:ext cx="8233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Относительная</a:t>
            </a:r>
            <a:r>
              <a:rPr lang="ru-RU" sz="1600" dirty="0" smtClean="0">
                <a:latin typeface="+mj-lt"/>
              </a:rPr>
              <a:t> продукция ауксина разными штаммами азотфиксаторов.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3185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340" y="0"/>
            <a:ext cx="9692640" cy="1325562"/>
          </a:xfrm>
        </p:spPr>
        <p:txBody>
          <a:bodyPr/>
          <a:lstStyle/>
          <a:p>
            <a:r>
              <a:rPr lang="ru-RU" b="1" dirty="0"/>
              <a:t>Оценка скорости высвобождения фосфат-ионов.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951" y="1597981"/>
            <a:ext cx="8595360" cy="4351337"/>
          </a:xfrm>
        </p:spPr>
        <p:txBody>
          <a:bodyPr>
            <a:normAutofit/>
          </a:bodyPr>
          <a:lstStyle/>
          <a:p>
            <a:r>
              <a:rPr lang="ru-RU" sz="2000" dirty="0"/>
              <a:t>Каждое измерение проводилось в трех </a:t>
            </a:r>
            <a:r>
              <a:rPr lang="ru-RU" sz="2000" dirty="0" err="1"/>
              <a:t>повторностях</a:t>
            </a:r>
            <a:r>
              <a:rPr lang="ru-RU" sz="2000" dirty="0"/>
              <a:t>. Образец 0 – сразу после помещения пленки в воду, образец 1 – через 1 сутки, образец 2 – через 3 суток, образец 3 – через 5 суток.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465A922-B919-4434-8418-BB13413CA17F}" type="slidenum">
              <a:rPr lang="ru-RU" smtClean="0"/>
              <a:t>11</a:t>
            </a:fld>
            <a:endParaRPr lang="ru-RU"/>
          </a:p>
        </p:txBody>
      </p:sp>
      <p:pic>
        <p:nvPicPr>
          <p:cNvPr id="7" name="Рисунок 6" descr="зххзхз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40" y="2679572"/>
            <a:ext cx="3078480" cy="230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зххзхз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29" y="2679572"/>
            <a:ext cx="3078480" cy="2308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155340" y="5021408"/>
            <a:ext cx="8976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Для фосфат-ионов это взаимодействие в кислой среде 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молибдатом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аммония и образованием фосфорно-молибденовой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гетерополикислоты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которая восстанавливается хлоридом олова (II) до фосфорно-молибденового комплекса ("молибденовой сини"), окрашенного в голубой цвет.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85803" y="2679572"/>
            <a:ext cx="26621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Из эксперимента видно, что фосфаты высвободились из пленки сразу же и после их концентрация была стабильной.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44500" y="447675"/>
            <a:ext cx="9780587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altLang="ru-RU" sz="4000" dirty="0"/>
              <a:t>Для суждения об экологических функциях определяли следующие свойства почвы: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1925638"/>
            <a:ext cx="6832600" cy="4248150"/>
          </a:xfrm>
        </p:spPr>
        <p:txBody>
          <a:bodyPr rtlCol="0"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ru-RU" altLang="ru-RU" sz="2200" dirty="0"/>
              <a:t>численность в почве бактерий (</a:t>
            </a:r>
            <a:r>
              <a:rPr lang="ru-RU" altLang="ru-RU" sz="2200" dirty="0" err="1"/>
              <a:t>аммонифицирующих</a:t>
            </a:r>
            <a:r>
              <a:rPr lang="ru-RU" altLang="ru-RU" sz="2200" dirty="0"/>
              <a:t>, спорообразующих, бактерий рода </a:t>
            </a:r>
            <a:r>
              <a:rPr lang="ru-RU" altLang="ru-RU" sz="2200" dirty="0" err="1"/>
              <a:t>Azotobacter</a:t>
            </a:r>
            <a:r>
              <a:rPr lang="ru-RU" altLang="ru-RU" sz="2200" dirty="0"/>
              <a:t>, актиномицетов), </a:t>
            </a:r>
            <a:r>
              <a:rPr lang="ru-RU" altLang="ru-RU" sz="2200" dirty="0" err="1"/>
              <a:t>микромицетов</a:t>
            </a:r>
            <a:r>
              <a:rPr lang="ru-RU" altLang="ru-RU" sz="2200" dirty="0"/>
              <a:t>,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0" dirty="0"/>
              <a:t>«дыхание» почвы, </a:t>
            </a:r>
            <a:r>
              <a:rPr lang="ru-RU" altLang="ru-RU" sz="2200" dirty="0" err="1"/>
              <a:t>целлюлозолитическую</a:t>
            </a:r>
            <a:r>
              <a:rPr lang="ru-RU" altLang="ru-RU" sz="2200" dirty="0"/>
              <a:t> активность, интенсивность накопления свободных аминокислот, скорость разложения мочевины,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0" dirty="0"/>
              <a:t>активность каталазы, </a:t>
            </a:r>
            <a:r>
              <a:rPr lang="ru-RU" altLang="ru-RU" sz="2200" dirty="0" err="1"/>
              <a:t>дегидрогеназы</a:t>
            </a:r>
            <a:r>
              <a:rPr lang="ru-RU" altLang="ru-RU" sz="2200" dirty="0"/>
              <a:t>, </a:t>
            </a:r>
            <a:r>
              <a:rPr lang="ru-RU" altLang="ru-RU" sz="2200" dirty="0" err="1"/>
              <a:t>ферриредуктазы</a:t>
            </a:r>
            <a:r>
              <a:rPr lang="ru-RU" altLang="ru-RU" sz="2200" dirty="0"/>
              <a:t>, инвертазы, </a:t>
            </a:r>
            <a:r>
              <a:rPr lang="ru-RU" altLang="ru-RU" sz="2200" dirty="0" err="1"/>
              <a:t>уреазы</a:t>
            </a:r>
            <a:r>
              <a:rPr lang="ru-RU" altLang="ru-RU" sz="2200" dirty="0"/>
              <a:t> и фосфатазы,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0" dirty="0"/>
              <a:t>содержание в почве аммиачного и нитратного азота, подвижных соединений фосфора, гумуса, углеводов, качественный состав гумуса,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0" dirty="0" err="1"/>
              <a:t>фитотоксические</a:t>
            </a:r>
            <a:r>
              <a:rPr lang="ru-RU" altLang="ru-RU" sz="2200" dirty="0"/>
              <a:t> свойства почв (всхожесть, длина корней, длина надземных побегов и др.),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0" dirty="0"/>
              <a:t>рН, </a:t>
            </a:r>
            <a:r>
              <a:rPr lang="ru-RU" altLang="ru-RU" sz="2200" dirty="0" err="1"/>
              <a:t>Eh</a:t>
            </a:r>
            <a:r>
              <a:rPr lang="ru-RU" altLang="ru-RU" sz="2200" dirty="0"/>
              <a:t>,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2200" dirty="0"/>
              <a:t>плотность, структуру и другие свойства.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1925638"/>
            <a:ext cx="4108450" cy="304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Сложные экспериментальные работы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838200" y="1690688"/>
            <a:ext cx="10233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Часто превращаются в лаборантскую деятельность</a:t>
            </a:r>
            <a:endParaRPr lang="ru-RU" sz="2800" dirty="0"/>
          </a:p>
        </p:txBody>
      </p:sp>
      <p:sp>
        <p:nvSpPr>
          <p:cNvPr id="4" name="Rectangle 3"/>
          <p:cNvSpPr/>
          <p:nvPr/>
        </p:nvSpPr>
        <p:spPr>
          <a:xfrm>
            <a:off x="5369011" y="26623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Необходимо сосредоточить внимание на обосновании эксперимента, на объекте исследования. Максимально упростить сопровождающий материал.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62308"/>
            <a:ext cx="4355757" cy="290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65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97" y="3889866"/>
            <a:ext cx="3467100" cy="1939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2" y="1957073"/>
            <a:ext cx="3455600" cy="1932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9"/>
          <a:stretch/>
        </p:blipFill>
        <p:spPr>
          <a:xfrm>
            <a:off x="9629775" y="1200714"/>
            <a:ext cx="2118122" cy="2879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5" b="23949"/>
          <a:stretch/>
        </p:blipFill>
        <p:spPr>
          <a:xfrm>
            <a:off x="7626350" y="3367228"/>
            <a:ext cx="3181747" cy="22733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78095" y="2145165"/>
            <a:ext cx="314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3C0080"/>
                </a:solidFill>
                <a:ea typeface="MS Gothic" panose="020B0609070205080204" pitchFamily="49" charset="-128"/>
              </a:rPr>
              <a:t>Выделение ДНК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79529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17" y="3785710"/>
            <a:ext cx="4161047" cy="2327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3"/>
          <a:stretch/>
        </p:blipFill>
        <p:spPr>
          <a:xfrm>
            <a:off x="9070125" y="910255"/>
            <a:ext cx="2954632" cy="45866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13208" y="1705498"/>
            <a:ext cx="3499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3C0080"/>
                </a:solidFill>
                <a:ea typeface="MS Gothic" panose="020B0609070205080204" pitchFamily="49" charset="-128"/>
              </a:rPr>
              <a:t>ПЦР</a:t>
            </a:r>
          </a:p>
          <a:p>
            <a:pPr algn="ctr"/>
            <a:r>
              <a:rPr lang="ru-RU" sz="4800" b="1" dirty="0">
                <a:solidFill>
                  <a:srgbClr val="3C0080"/>
                </a:solidFill>
                <a:ea typeface="MS Gothic" panose="020B0609070205080204" pitchFamily="49" charset="-128"/>
              </a:rPr>
              <a:t>(и </a:t>
            </a:r>
            <a:r>
              <a:rPr lang="ru-RU" sz="4800" b="1" dirty="0" err="1">
                <a:solidFill>
                  <a:srgbClr val="3C0080"/>
                </a:solidFill>
                <a:ea typeface="MS Gothic" panose="020B0609070205080204" pitchFamily="49" charset="-128"/>
              </a:rPr>
              <a:t>форез</a:t>
            </a:r>
            <a:r>
              <a:rPr lang="ru-RU" sz="4800" b="1" dirty="0">
                <a:solidFill>
                  <a:srgbClr val="3C0080"/>
                </a:solidFill>
                <a:ea typeface="MS Gothic" panose="020B0609070205080204" pitchFamily="49" charset="-128"/>
              </a:rPr>
              <a:t>)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5" y="1705498"/>
            <a:ext cx="3782204" cy="2228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53" y="3933741"/>
            <a:ext cx="3476016" cy="18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15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433CE3-A7B0-6844-BF19-8B361688563A}"/>
              </a:ext>
            </a:extLst>
          </p:cNvPr>
          <p:cNvSpPr txBox="1"/>
          <p:nvPr/>
        </p:nvSpPr>
        <p:spPr>
          <a:xfrm>
            <a:off x="540291" y="273463"/>
            <a:ext cx="1119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1368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Анализ новых сортов чая для Краснодарского края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39" y="2652315"/>
            <a:ext cx="7191402" cy="3710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478" y="1880679"/>
            <a:ext cx="1539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Высокоэффективная жидкостная хроматография - ВЭЖХ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62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895600" y="685800"/>
            <a:ext cx="6292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/>
              <a:t>Генетические исследования: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/>
              <a:t>случай-контроль</a:t>
            </a:r>
            <a:endParaRPr lang="en-GB" altLang="ru-RU" sz="3600">
              <a:latin typeface="Perpetua"/>
            </a:endParaRPr>
          </a:p>
        </p:txBody>
      </p:sp>
      <p:sp>
        <p:nvSpPr>
          <p:cNvPr id="19459" name="Oval 5"/>
          <p:cNvSpPr>
            <a:spLocks noChangeArrowheads="1"/>
          </p:cNvSpPr>
          <p:nvPr/>
        </p:nvSpPr>
        <p:spPr bwMode="auto">
          <a:xfrm>
            <a:off x="3429000" y="3209925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460750" y="3825875"/>
            <a:ext cx="501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latin typeface="Calibri" pitchFamily="34" charset="0"/>
              </a:rPr>
              <a:t>C/G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2266950" y="4022725"/>
            <a:ext cx="48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GB" altLang="ru-RU" sz="1600">
                <a:latin typeface="Calibri" pitchFamily="34" charset="0"/>
              </a:rPr>
              <a:t>/G</a:t>
            </a:r>
          </a:p>
        </p:txBody>
      </p:sp>
      <p:sp>
        <p:nvSpPr>
          <p:cNvPr id="19462" name="Oval 9"/>
          <p:cNvSpPr>
            <a:spLocks noChangeArrowheads="1"/>
          </p:cNvSpPr>
          <p:nvPr/>
        </p:nvSpPr>
        <p:spPr bwMode="auto">
          <a:xfrm>
            <a:off x="7086600" y="2447925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7134225" y="2981325"/>
            <a:ext cx="463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GB" altLang="ru-RU" sz="1600">
                <a:latin typeface="Calibri" pitchFamily="34" charset="0"/>
              </a:rPr>
              <a:t>/A</a:t>
            </a:r>
          </a:p>
        </p:txBody>
      </p:sp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2724150" y="3216275"/>
            <a:ext cx="48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latin typeface="Calibri" pitchFamily="34" charset="0"/>
              </a:rPr>
              <a:t>C/A</a:t>
            </a:r>
          </a:p>
        </p:txBody>
      </p:sp>
      <p:sp>
        <p:nvSpPr>
          <p:cNvPr id="19465" name="Text Box 16"/>
          <p:cNvSpPr txBox="1">
            <a:spLocks noChangeArrowheads="1"/>
          </p:cNvSpPr>
          <p:nvPr/>
        </p:nvSpPr>
        <p:spPr bwMode="auto">
          <a:xfrm>
            <a:off x="7534275" y="3717925"/>
            <a:ext cx="463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GB" altLang="ru-RU" sz="1600">
                <a:latin typeface="Calibri" pitchFamily="34" charset="0"/>
              </a:rPr>
              <a:t>/A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352800" y="5495925"/>
            <a:ext cx="472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800">
                <a:latin typeface="Calibri" pitchFamily="34" charset="0"/>
              </a:rPr>
              <a:t>Allele </a:t>
            </a:r>
            <a:r>
              <a:rPr lang="en-GB" altLang="ru-RU" sz="180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GB" altLang="ru-RU" sz="1800">
                <a:latin typeface="Calibri" pitchFamily="34" charset="0"/>
              </a:rPr>
              <a:t> is ‘associated’ with disease</a:t>
            </a:r>
          </a:p>
        </p:txBody>
      </p:sp>
      <p:sp>
        <p:nvSpPr>
          <p:cNvPr id="19467" name="Text Box 22"/>
          <p:cNvSpPr txBox="1">
            <a:spLocks noChangeArrowheads="1"/>
          </p:cNvSpPr>
          <p:nvPr/>
        </p:nvSpPr>
        <p:spPr bwMode="auto">
          <a:xfrm>
            <a:off x="2952750" y="4587875"/>
            <a:ext cx="48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GB" altLang="ru-RU" sz="1600">
                <a:latin typeface="Calibri" pitchFamily="34" charset="0"/>
              </a:rPr>
              <a:t>/G</a:t>
            </a:r>
          </a:p>
        </p:txBody>
      </p:sp>
      <p:sp>
        <p:nvSpPr>
          <p:cNvPr id="19468" name="Oval 23"/>
          <p:cNvSpPr>
            <a:spLocks noChangeArrowheads="1"/>
          </p:cNvSpPr>
          <p:nvPr/>
        </p:nvSpPr>
        <p:spPr bwMode="auto">
          <a:xfrm>
            <a:off x="4038600" y="4124325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69" name="Text Box 24"/>
          <p:cNvSpPr txBox="1">
            <a:spLocks noChangeArrowheads="1"/>
          </p:cNvSpPr>
          <p:nvPr/>
        </p:nvSpPr>
        <p:spPr bwMode="auto">
          <a:xfrm>
            <a:off x="4079875" y="4740275"/>
            <a:ext cx="48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latin typeface="Calibri" pitchFamily="34" charset="0"/>
              </a:rPr>
              <a:t>C/A</a:t>
            </a:r>
          </a:p>
        </p:txBody>
      </p:sp>
      <p:sp>
        <p:nvSpPr>
          <p:cNvPr id="19470" name="Text Box 26"/>
          <p:cNvSpPr txBox="1">
            <a:spLocks noChangeArrowheads="1"/>
          </p:cNvSpPr>
          <p:nvPr/>
        </p:nvSpPr>
        <p:spPr bwMode="auto">
          <a:xfrm>
            <a:off x="8058150" y="2955925"/>
            <a:ext cx="48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solidFill>
                  <a:srgbClr val="FF0000"/>
                </a:solidFill>
                <a:latin typeface="Calibri" pitchFamily="34" charset="0"/>
              </a:rPr>
              <a:t>T/</a:t>
            </a:r>
            <a:r>
              <a:rPr lang="en-GB" altLang="ru-RU" sz="1600">
                <a:latin typeface="Calibri" pitchFamily="34" charset="0"/>
              </a:rPr>
              <a:t>G</a:t>
            </a:r>
          </a:p>
        </p:txBody>
      </p:sp>
      <p:sp>
        <p:nvSpPr>
          <p:cNvPr id="19471" name="Oval 29"/>
          <p:cNvSpPr>
            <a:spLocks noChangeArrowheads="1"/>
          </p:cNvSpPr>
          <p:nvPr/>
        </p:nvSpPr>
        <p:spPr bwMode="auto">
          <a:xfrm>
            <a:off x="4343400" y="2752725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72" name="Text Box 30"/>
          <p:cNvSpPr txBox="1">
            <a:spLocks noChangeArrowheads="1"/>
          </p:cNvSpPr>
          <p:nvPr/>
        </p:nvSpPr>
        <p:spPr bwMode="auto">
          <a:xfrm>
            <a:off x="4375150" y="3368675"/>
            <a:ext cx="501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latin typeface="Calibri" pitchFamily="34" charset="0"/>
              </a:rPr>
              <a:t>C/G</a:t>
            </a:r>
          </a:p>
        </p:txBody>
      </p:sp>
      <p:sp>
        <p:nvSpPr>
          <p:cNvPr id="19473" name="Text Box 32"/>
          <p:cNvSpPr txBox="1">
            <a:spLocks noChangeArrowheads="1"/>
          </p:cNvSpPr>
          <p:nvPr/>
        </p:nvSpPr>
        <p:spPr bwMode="auto">
          <a:xfrm>
            <a:off x="2114550" y="5013325"/>
            <a:ext cx="482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600">
                <a:latin typeface="Calibri" pitchFamily="34" charset="0"/>
              </a:rPr>
              <a:t>C/A</a:t>
            </a:r>
          </a:p>
        </p:txBody>
      </p:sp>
      <p:sp>
        <p:nvSpPr>
          <p:cNvPr id="19474" name="Line 33"/>
          <p:cNvSpPr>
            <a:spLocks noChangeShapeType="1"/>
          </p:cNvSpPr>
          <p:nvPr/>
        </p:nvSpPr>
        <p:spPr bwMode="auto">
          <a:xfrm flipH="1">
            <a:off x="4876800" y="2219325"/>
            <a:ext cx="175260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5" name="Text Box 34"/>
          <p:cNvSpPr txBox="1">
            <a:spLocks noChangeArrowheads="1"/>
          </p:cNvSpPr>
          <p:nvPr/>
        </p:nvSpPr>
        <p:spPr bwMode="auto">
          <a:xfrm>
            <a:off x="3108326" y="1838325"/>
            <a:ext cx="967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800">
                <a:latin typeface="Calibri" pitchFamily="34" charset="0"/>
              </a:rPr>
              <a:t>Controls</a:t>
            </a:r>
          </a:p>
        </p:txBody>
      </p:sp>
      <p:sp>
        <p:nvSpPr>
          <p:cNvPr id="19476" name="Text Box 35"/>
          <p:cNvSpPr txBox="1">
            <a:spLocks noChangeArrowheads="1"/>
          </p:cNvSpPr>
          <p:nvPr/>
        </p:nvSpPr>
        <p:spPr bwMode="auto">
          <a:xfrm>
            <a:off x="7620001" y="1838325"/>
            <a:ext cx="7136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800">
                <a:latin typeface="Calibri" pitchFamily="34" charset="0"/>
              </a:rPr>
              <a:t>Cases</a:t>
            </a:r>
          </a:p>
        </p:txBody>
      </p:sp>
      <p:sp>
        <p:nvSpPr>
          <p:cNvPr id="19477" name="Oval 9"/>
          <p:cNvSpPr>
            <a:spLocks noChangeArrowheads="1"/>
          </p:cNvSpPr>
          <p:nvPr/>
        </p:nvSpPr>
        <p:spPr bwMode="auto">
          <a:xfrm>
            <a:off x="8035925" y="244475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78" name="Oval 9"/>
          <p:cNvSpPr>
            <a:spLocks noChangeArrowheads="1"/>
          </p:cNvSpPr>
          <p:nvPr/>
        </p:nvSpPr>
        <p:spPr bwMode="auto">
          <a:xfrm>
            <a:off x="7521575" y="319405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79" name="Oval 5"/>
          <p:cNvSpPr>
            <a:spLocks noChangeArrowheads="1"/>
          </p:cNvSpPr>
          <p:nvPr/>
        </p:nvSpPr>
        <p:spPr bwMode="auto">
          <a:xfrm>
            <a:off x="2706688" y="2720975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80" name="Oval 5"/>
          <p:cNvSpPr>
            <a:spLocks noChangeArrowheads="1"/>
          </p:cNvSpPr>
          <p:nvPr/>
        </p:nvSpPr>
        <p:spPr bwMode="auto">
          <a:xfrm>
            <a:off x="2219325" y="3508375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81" name="Oval 5"/>
          <p:cNvSpPr>
            <a:spLocks noChangeArrowheads="1"/>
          </p:cNvSpPr>
          <p:nvPr/>
        </p:nvSpPr>
        <p:spPr bwMode="auto">
          <a:xfrm>
            <a:off x="2909888" y="4071938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  <p:sp>
        <p:nvSpPr>
          <p:cNvPr id="19482" name="Oval 5"/>
          <p:cNvSpPr>
            <a:spLocks noChangeArrowheads="1"/>
          </p:cNvSpPr>
          <p:nvPr/>
        </p:nvSpPr>
        <p:spPr bwMode="auto">
          <a:xfrm>
            <a:off x="2082800" y="4471988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ts val="375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ts val="375"/>
              </a:spcBef>
              <a:buClr>
                <a:srgbClr val="E6B1AB"/>
              </a:buClr>
              <a:buSzPct val="8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ts val="375"/>
              </a:spcBef>
              <a:buClr>
                <a:srgbClr val="A28E6A"/>
              </a:buClr>
              <a:buSzPct val="80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Микробиология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Влияние способности к </a:t>
            </a:r>
            <a:r>
              <a:rPr lang="ru-RU" dirty="0" err="1"/>
              <a:t>биопленкообразованию</a:t>
            </a:r>
            <a:r>
              <a:rPr lang="ru-RU" dirty="0"/>
              <a:t> на проявление свойств, полезных для растений.</a:t>
            </a:r>
          </a:p>
          <a:p>
            <a:r>
              <a:rPr lang="ru-RU" dirty="0"/>
              <a:t>Выявление </a:t>
            </a:r>
            <a:r>
              <a:rPr lang="ru-RU" dirty="0" err="1"/>
              <a:t>фитопатогенов</a:t>
            </a:r>
            <a:r>
              <a:rPr lang="ru-RU" dirty="0"/>
              <a:t>, поражающих кого-то в НСО</a:t>
            </a:r>
            <a:r>
              <a:rPr lang="ru-RU" dirty="0" smtClean="0"/>
              <a:t>.</a:t>
            </a:r>
          </a:p>
          <a:p>
            <a:r>
              <a:rPr lang="ru-RU" dirty="0"/>
              <a:t>Выявление патогена бурой и кольцевой гнили картофеля методом ПЦР в клубне и апикальной меристеме ростка картофеля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Производство бактериальной </a:t>
            </a:r>
            <a:r>
              <a:rPr lang="ru-RU" dirty="0" smtClean="0"/>
              <a:t>целлюлозы</a:t>
            </a:r>
          </a:p>
          <a:p>
            <a:r>
              <a:rPr lang="ru-RU" dirty="0" smtClean="0"/>
              <a:t>Бактерии производители </a:t>
            </a:r>
            <a:r>
              <a:rPr lang="ru-RU" dirty="0" err="1" smtClean="0"/>
              <a:t>целлюлозолитиков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1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Методы исследования</a:t>
            </a:r>
          </a:p>
        </p:txBody>
      </p:sp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838200" y="1690688"/>
            <a:ext cx="72009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7191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800" dirty="0"/>
              <a:t>Знать базовые принципы метода!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800" dirty="0"/>
              <a:t>Знать границы применимости метода.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800" dirty="0"/>
              <a:t>Знать ошибку измерения, характерную для данного метода.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2800" dirty="0"/>
              <a:t>Чувствительность и специфичность метода</a:t>
            </a:r>
          </a:p>
        </p:txBody>
      </p:sp>
      <p:pic>
        <p:nvPicPr>
          <p:cNvPr id="46084" name="Picture 2" descr="http://www.funlib.ru/cimg/2014/101615/0822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1" y="3509964"/>
            <a:ext cx="335597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49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Биология - наука о живых объектах.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004" y="1815582"/>
            <a:ext cx="11158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иология как раз тот предмет, который поставляет огромное количество материалов для экспериментов и наблюдений и на котором можно учиться исследовательской деятельности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288692" y="3855308"/>
            <a:ext cx="536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Метод анкетирования не относится к биологическим методам.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05" y="3277820"/>
            <a:ext cx="4201941" cy="34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06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литературой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601362" y="1827938"/>
            <a:ext cx="10037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Различных исследований в области биологии проводится много и всегда есть большая вероятность, что подобные вашему исследованию уже проводилось кем-то. </a:t>
            </a:r>
            <a:endParaRPr lang="ru-RU" sz="2800" dirty="0"/>
          </a:p>
        </p:txBody>
      </p:sp>
      <p:sp>
        <p:nvSpPr>
          <p:cNvPr id="4" name="Rectangle 3"/>
          <p:cNvSpPr/>
          <p:nvPr/>
        </p:nvSpPr>
        <p:spPr>
          <a:xfrm>
            <a:off x="5257800" y="38323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изучите особенности которые раньше никто не затрагивал (даже если это просто месторасположение озера, которое раньше никто не изучал).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62" y="3540211"/>
            <a:ext cx="3977845" cy="29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6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Сбор собственного материала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4826" y="1628776"/>
            <a:ext cx="81375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Любое измерение должно проводиться несколько раз. </a:t>
            </a:r>
            <a:r>
              <a:rPr lang="ru-RU" sz="2400" dirty="0"/>
              <a:t>Если вы измерили один раз, то на результате невозможно делать никаких выводов!</a:t>
            </a:r>
          </a:p>
        </p:txBody>
      </p:sp>
      <p:sp>
        <p:nvSpPr>
          <p:cNvPr id="4" name="Rectangle 3"/>
          <p:cNvSpPr/>
          <p:nvPr/>
        </p:nvSpPr>
        <p:spPr>
          <a:xfrm>
            <a:off x="2063750" y="3573463"/>
            <a:ext cx="4572000" cy="24304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Любой опыт или описание нуждаются в контроле </a:t>
            </a:r>
          </a:p>
          <a:p>
            <a:pPr>
              <a:defRPr/>
            </a:pPr>
            <a:r>
              <a:rPr lang="ru-RU" sz="2400" dirty="0"/>
              <a:t>Без контроля вы не можете быть увереными, что результат не является системной ошибкой метода!</a:t>
            </a:r>
          </a:p>
        </p:txBody>
      </p:sp>
      <p:pic>
        <p:nvPicPr>
          <p:cNvPr id="48133" name="Picture 2" descr="http://indie-games.org/uploads/posts/2013-11/1383591460_op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429000"/>
            <a:ext cx="32845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94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Статистическая обработка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576648" y="1778512"/>
            <a:ext cx="105938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Для экспериментальных биологических объектов характерно наличие индивидуальной изменчивости - вы не найдете двух одинаковых растений на одном участке леса. </a:t>
            </a:r>
            <a:endParaRPr lang="ru-RU" sz="2800" dirty="0"/>
          </a:p>
        </p:txBody>
      </p:sp>
      <p:sp>
        <p:nvSpPr>
          <p:cNvPr id="4" name="Rectangle 3"/>
          <p:cNvSpPr/>
          <p:nvPr/>
        </p:nvSpPr>
        <p:spPr>
          <a:xfrm>
            <a:off x="5902411" y="43636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Необходимо понять различие между исследуемыми группами вызвано просто вариативностью признака или влиянием изучаемого фактора.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48" y="3251331"/>
            <a:ext cx="4874741" cy="32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72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Использование ультрафиолетового излучения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для разрушения продуктов </a:t>
            </a:r>
            <a:r>
              <a:rPr lang="ru-RU" b="1" dirty="0" smtClean="0"/>
              <a:t>ПЦР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4943708" y="1830581"/>
            <a:ext cx="6096000" cy="281769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Целью моей работы стало исследовать насколько эффективно ультрафиолетовое излучение может удалять продукты ПЦР.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Задачи: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0" lvl="3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Освоить методику постановки ПЦР.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0" lvl="3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Подобрать модель контаминации, используя фрагменты ДНК разной длины.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0" lvl="3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Провести обработку проб, содержащих «контаминацию» УФ-излучением на разном расстоянии и разной длительности облучения.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0" lvl="3" indent="-2286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Провести анализ на основе полученных данный и сделать выводы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670" y="2287362"/>
            <a:ext cx="4657090" cy="2885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986" y="5146406"/>
            <a:ext cx="6096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450215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Мы использовали лампу UVB и UVC спектров, так как наибольшим воздействием на ДНК обладает спектр от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200 до 315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(рис.3)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1521" y="4942883"/>
            <a:ext cx="49845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результате эксперимента мы видим, что UVC спектр гораздо эффективнее снижает уровень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контаминирующих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агентов», хотя это и происходит недостаточно эффективно – значения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Ct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не достигают уровней «отрицательного контроля»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436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Определение ДНК малины в продуктах питания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5501268" y="119382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b="1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данной исследовательской работы</a:t>
            </a: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определение наличия генетического материала натурального продукта (в данном случае малины) в различных продуктах питания методом количественной ПЦР</a:t>
            </a:r>
            <a:endParaRPr lang="ru-RU" sz="14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b="1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собой мы ставим следующие задачи:</a:t>
            </a:r>
            <a:endParaRPr lang="ru-RU" sz="14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Познакомиться с методами проведения полимеразной цепной реакции</a:t>
            </a:r>
            <a:endParaRPr lang="ru-RU" sz="14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 продукты, содержащие малину (указано в составе продукта) или приготовленные из малины</a:t>
            </a:r>
            <a:endParaRPr lang="ru-RU" sz="14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процедуру выделения ДНК из образцов.</a:t>
            </a:r>
            <a:endParaRPr lang="ru-RU" sz="14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количественную ПЦР на выделенной ДНК.</a:t>
            </a:r>
            <a:endParaRPr lang="ru-RU" sz="1400" kern="1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kern="1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Оценить количество ДНК малины и сравнить содержание в разных образцах с ДНК выделенной из свежей малины.</a:t>
            </a:r>
            <a:endParaRPr lang="ru-RU" sz="1400" kern="1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981424" y="1930399"/>
            <a:ext cx="3019076" cy="1672683"/>
          </a:xfrm>
          <a:prstGeom prst="rect">
            <a:avLst/>
          </a:prstGeom>
        </p:spPr>
      </p:pic>
      <p:graphicFrame>
        <p:nvGraphicFramePr>
          <p:cNvPr id="5" name="Диаграмма 24"/>
          <p:cNvGraphicFramePr/>
          <p:nvPr>
            <p:extLst>
              <p:ext uri="{D42A27DB-BD31-4B8C-83A1-F6EECF244321}">
                <p14:modId xmlns:p14="http://schemas.microsoft.com/office/powerpoint/2010/main" val="4176385667"/>
              </p:ext>
            </p:extLst>
          </p:nvPr>
        </p:nvGraphicFramePr>
        <p:xfrm>
          <a:off x="419913" y="4047892"/>
          <a:ext cx="4865766" cy="263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4445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Создание бактерий, флюоресцирующих в присутствии ионов двухвалентных металлов</a:t>
            </a:r>
          </a:p>
        </p:txBody>
      </p:sp>
      <p:pic>
        <p:nvPicPr>
          <p:cNvPr id="3" name="image26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7644" y="1968113"/>
            <a:ext cx="3224562" cy="2124386"/>
          </a:xfrm>
          <a:prstGeom prst="rect">
            <a:avLst/>
          </a:prstGeom>
          <a:ln/>
        </p:spPr>
      </p:pic>
      <p:sp>
        <p:nvSpPr>
          <p:cNvPr id="4" name="Rectangle 3"/>
          <p:cNvSpPr/>
          <p:nvPr/>
        </p:nvSpPr>
        <p:spPr>
          <a:xfrm>
            <a:off x="3739376" y="1475223"/>
            <a:ext cx="8214732" cy="492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работы: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бактерий, флюоресцирующих в присутствии ионов двухвалентных металлов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поставленной цели были сформулированы следующие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arenR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полимеразную цепную реакцию (ПЦР) для получения гена флуоресцирующего белка;</a:t>
            </a:r>
            <a:endParaRPr lang="ru-RU" dirty="0"/>
          </a:p>
          <a:p>
            <a:pPr marL="342900" lvl="0" indent="-342900" algn="just">
              <a:buFont typeface="+mj-lt"/>
              <a:buAutoNum type="arabicParenR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Встроить ген флуоресцентного белка в вектор с промотором,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индуцирующимся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двухвалентными ионами металлов, посредством рестрикции 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лигирования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/>
          </a:p>
          <a:p>
            <a:pPr marL="342900" lvl="0" indent="-342900" algn="just">
              <a:buFont typeface="+mj-lt"/>
              <a:buAutoNum type="arabicParenR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трансформацию и ПЦР-скрининг колоний с целью определить тех бактерий, которые содержат необходимую нам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плазмиду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Поместить колонию, прошедшую ПЦР-скрининг, в питательную среду содержащую растворы 5-ти двухвалентных металлов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Mg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по отдельности с 5-ти видами молярной концентрации раствора для проверки экспрессии флуоресцентного белка в различных условиях в зависимости от металла и концентрации его ионов в растворе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746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Выявление генетических детерминант окраски кожи и скорости загара</a:t>
            </a:r>
          </a:p>
        </p:txBody>
      </p:sp>
      <p:sp>
        <p:nvSpPr>
          <p:cNvPr id="5" name="Rectangle 4"/>
          <p:cNvSpPr/>
          <p:nvPr/>
        </p:nvSpPr>
        <p:spPr>
          <a:xfrm>
            <a:off x="5780048" y="1536612"/>
            <a:ext cx="6096000" cy="39292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исследовать генетическую компоненту цвета кожи и скорости загара среди жителей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г.Новосибирска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Собрать образцы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буккального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эпителия, провести анкетирование и выделение ДНК у доноров с разным цветом кожи и скоростью загара.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Провести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генотипирование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однонуклеотидных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замен (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SNP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rs16891982 (SLC45A2) и rs1393350 (TYR) в исследуемой выборке.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	Выявить ассоциации цвета кожи и скорости загара с изученными генетическими параметрами.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11"/>
          <p:cNvGraphicFramePr/>
          <p:nvPr>
            <p:extLst>
              <p:ext uri="{D42A27DB-BD31-4B8C-83A1-F6EECF244321}">
                <p14:modId xmlns:p14="http://schemas.microsoft.com/office/powerpoint/2010/main" val="1081563367"/>
              </p:ext>
            </p:extLst>
          </p:nvPr>
        </p:nvGraphicFramePr>
        <p:xfrm>
          <a:off x="189571" y="1500413"/>
          <a:ext cx="6210300" cy="2340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481390"/>
              </p:ext>
            </p:extLst>
          </p:nvPr>
        </p:nvGraphicFramePr>
        <p:xfrm>
          <a:off x="161731" y="3992373"/>
          <a:ext cx="5356225" cy="288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0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Однонуклеотидный полиморфизм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Генотип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 человек с данным генотипом (доля)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</a:t>
                      </a:r>
                      <a:r>
                        <a:rPr lang="ru-RU" sz="1400">
                          <a:effectLst/>
                        </a:rPr>
                        <a:t>16891982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r>
                        <a:rPr lang="ru-RU" sz="1400">
                          <a:effectLst/>
                        </a:rPr>
                        <a:t>/</a:t>
                      </a:r>
                      <a:r>
                        <a:rPr lang="en-US" sz="1400">
                          <a:effectLst/>
                        </a:rPr>
                        <a:t>C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 (</a:t>
                      </a:r>
                      <a:r>
                        <a:rPr lang="ru-RU" sz="1400">
                          <a:effectLst/>
                        </a:rPr>
                        <a:t>0,028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SLC45A2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</a:t>
                      </a:r>
                      <a:r>
                        <a:rPr lang="ru-RU" sz="1400">
                          <a:effectLst/>
                        </a:rPr>
                        <a:t>16891982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</a:t>
                      </a:r>
                      <a:r>
                        <a:rPr lang="ru-RU" sz="1400">
                          <a:effectLst/>
                        </a:rPr>
                        <a:t>/</a:t>
                      </a:r>
                      <a:r>
                        <a:rPr lang="en-US" sz="1400">
                          <a:effectLst/>
                        </a:rPr>
                        <a:t>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 (</a:t>
                      </a:r>
                      <a:r>
                        <a:rPr lang="ru-RU" sz="1400">
                          <a:effectLst/>
                        </a:rPr>
                        <a:t>0,139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rs16891982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G/G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 (</a:t>
                      </a:r>
                      <a:r>
                        <a:rPr lang="ru-RU" sz="1400">
                          <a:effectLst/>
                        </a:rPr>
                        <a:t>0,833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rs1393350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A/A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(0,059)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TYR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rs1393350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G/A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(0,294)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rs1393350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G/G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 (0,643)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558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spc="1368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«</a:t>
            </a:r>
            <a:r>
              <a:rPr lang="ru-RU" sz="2400" b="1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Разработка ПЦР-тест-системы для выявления грибов рода </a:t>
            </a:r>
            <a:r>
              <a:rPr lang="ru-RU" sz="2400" b="1" dirty="0" err="1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Монилия</a:t>
            </a:r>
            <a:r>
              <a:rPr lang="ru-RU" sz="2400" b="1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 и исследования их встречаемости в плодоовощных хозяйствах Краснодарского края</a:t>
            </a:r>
            <a:r>
              <a:rPr lang="ru-RU" sz="2400" b="1" spc="1368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»</a:t>
            </a:r>
            <a:br>
              <a:rPr lang="ru-RU" sz="2400" b="1" spc="1368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</a:br>
            <a:endParaRPr lang="ru-RU" sz="2400" dirty="0"/>
          </a:p>
        </p:txBody>
      </p:sp>
      <p:pic>
        <p:nvPicPr>
          <p:cNvPr id="3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2" y="1440369"/>
            <a:ext cx="4412915" cy="2481053"/>
          </a:xfrm>
          <a:prstGeom prst="rect">
            <a:avLst/>
          </a:prstGeom>
        </p:spPr>
      </p:pic>
      <p:sp>
        <p:nvSpPr>
          <p:cNvPr id="4" name="Прямоугольник 2"/>
          <p:cNvSpPr/>
          <p:nvPr/>
        </p:nvSpPr>
        <p:spPr>
          <a:xfrm>
            <a:off x="5263375" y="1709445"/>
            <a:ext cx="35349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3C0080"/>
                </a:solidFill>
                <a:ea typeface="MS Gothic" panose="020B0609070205080204" pitchFamily="49" charset="-128"/>
              </a:rPr>
              <a:t>«</a:t>
            </a:r>
            <a:r>
              <a:rPr lang="ru-RU" b="1" dirty="0" smtClean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Цель </a:t>
            </a:r>
            <a:r>
              <a:rPr lang="ru-RU" b="1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нашей работы заключается в разработке </a:t>
            </a:r>
            <a:r>
              <a:rPr lang="ru-RU" b="1" dirty="0" smtClean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ПЦР-тест-системы </a:t>
            </a:r>
            <a:r>
              <a:rPr lang="ru-RU" b="1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для определения разных видов </a:t>
            </a:r>
            <a:r>
              <a:rPr lang="ru-RU" b="1" dirty="0" err="1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Монилии</a:t>
            </a:r>
            <a:r>
              <a:rPr lang="ru-RU" b="1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, которые присутствуют в регионе на плодовых </a:t>
            </a:r>
            <a:r>
              <a:rPr lang="ru-RU" b="1" dirty="0" smtClean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культурах»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560918"/>
            <a:ext cx="2181312" cy="38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52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827" y="936366"/>
            <a:ext cx="8440777" cy="3343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2735373"/>
            <a:ext cx="4626372" cy="3089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33CE3-A7B0-6844-BF19-8B361688563A}"/>
              </a:ext>
            </a:extLst>
          </p:cNvPr>
          <p:cNvSpPr txBox="1"/>
          <p:nvPr/>
        </p:nvSpPr>
        <p:spPr>
          <a:xfrm>
            <a:off x="540292" y="273463"/>
            <a:ext cx="59606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spc="300" dirty="0">
                <a:solidFill>
                  <a:srgbClr val="9FA6C5"/>
                </a:solidFill>
                <a:latin typeface="Lab Grotesque Light" pitchFamily="2" charset="0"/>
                <a:ea typeface="MS Gothic" panose="020B0609070205080204" pitchFamily="49" charset="-128"/>
              </a:rPr>
              <a:t>Материалы и методы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00950" y="4610879"/>
            <a:ext cx="3702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3C0080"/>
                </a:solidFill>
                <a:ea typeface="MS Gothic" panose="020B0609070205080204" pitchFamily="49" charset="-128"/>
              </a:rPr>
              <a:t>Биоинформатика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5772" y="1573905"/>
            <a:ext cx="16930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Lab Grotesque Black" pitchFamily="2" charset="0"/>
                <a:ea typeface="MS Gothic" panose="020B0609070205080204" pitchFamily="49" charset="-128"/>
              </a:rPr>
              <a:t>-</a:t>
            </a:r>
            <a:r>
              <a:rPr lang="en-US" sz="3000" b="1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 </a:t>
            </a:r>
            <a:r>
              <a:rPr lang="en-US" sz="3000" b="1" dirty="0" err="1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Cyp</a:t>
            </a:r>
            <a:r>
              <a:rPr lang="en-US" sz="3000" b="1" dirty="0">
                <a:solidFill>
                  <a:srgbClr val="3C0080"/>
                </a:solidFill>
                <a:latin typeface="Lab Grotesque Black" pitchFamily="2" charset="0"/>
                <a:ea typeface="MS Gothic" panose="020B0609070205080204" pitchFamily="49" charset="-128"/>
              </a:rPr>
              <a:t> B </a:t>
            </a:r>
            <a:r>
              <a:rPr lang="en-US" sz="3000" b="1" dirty="0">
                <a:solidFill>
                  <a:srgbClr val="FF0000"/>
                </a:solidFill>
                <a:latin typeface="Lab Grotesque Black" pitchFamily="2" charset="0"/>
                <a:ea typeface="MS Gothic" panose="020B0609070205080204" pitchFamily="49" charset="-128"/>
              </a:rPr>
              <a:t>-</a:t>
            </a:r>
            <a:endParaRPr lang="ru-RU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59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54" y="106186"/>
            <a:ext cx="11179629" cy="17843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Определение </a:t>
            </a:r>
            <a:r>
              <a:rPr lang="ru-RU" dirty="0"/>
              <a:t>частоты встречаемости резистентности к </a:t>
            </a:r>
            <a:r>
              <a:rPr lang="ru-RU" dirty="0" err="1"/>
              <a:t>колистину</a:t>
            </a:r>
            <a:r>
              <a:rPr lang="ru-RU" dirty="0"/>
              <a:t> в естественной среде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423554" y="2268633"/>
            <a:ext cx="5525984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Собрать бактерии с разных поверхностей. Вырастить на чашках Петри.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Поставить тест на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колистин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для разных штаммов (в идеале сначала выбрать грамм-отрицательные).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Выделить ДНК, определить принадлежность к роду бактерий.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найдется вдруг устойчивая грамм-отрицательная, то поставить на гены </a:t>
            </a:r>
            <a:r>
              <a:rPr lang="en-US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mcr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717" y="1890495"/>
            <a:ext cx="4884132" cy="3024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147734"/>
            <a:ext cx="720368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Выделить ДНК из палочек напрямую (ватную палочку опускаем в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лизирующий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раствор и прямо с ней греем). Поставить на гены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так можно оценить присутствие в «окружающей среде». Вряд ли что-то будет, обычно так находят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mcr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сточных водах и почве с птицефабриками рядом.</a:t>
            </a:r>
          </a:p>
        </p:txBody>
      </p:sp>
    </p:spTree>
    <p:extLst>
      <p:ext uri="{BB962C8B-B14F-4D97-AF65-F5344CB8AC3E}">
        <p14:creationId xmlns:p14="http://schemas.microsoft.com/office/powerpoint/2010/main" val="427167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Описательные работы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838200" y="1690688"/>
            <a:ext cx="10233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</a:t>
            </a:r>
            <a:r>
              <a:rPr lang="ru-RU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аблюдение за домашними питомцами или растениями</a:t>
            </a:r>
            <a:endParaRPr lang="ru-RU" sz="2800" dirty="0"/>
          </a:p>
        </p:txBody>
      </p:sp>
      <p:sp>
        <p:nvSpPr>
          <p:cNvPr id="4" name="Rectangle 3"/>
          <p:cNvSpPr/>
          <p:nvPr/>
        </p:nvSpPr>
        <p:spPr>
          <a:xfrm>
            <a:off x="5369011" y="266230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Здесь можно добавлять сравнение с известными данными или такими же животными и растениями у друзей или соседей. Это хорошее начало для понимания внутривидового разнообразия, формирования понятий об изменчивости и влиянии окружающей среды на формирование организмов.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93" y="2662308"/>
            <a:ext cx="4127105" cy="29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31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63EEB5-0743-AF40-B522-01C131CE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03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1D6F0A-6981-AE4A-A6BC-C10DF5A9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469" y="-57152"/>
            <a:ext cx="1116000" cy="11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D4A6B-F669-EF43-BEA6-DB79BCD24AB8}"/>
              </a:ext>
            </a:extLst>
          </p:cNvPr>
          <p:cNvSpPr txBox="1"/>
          <p:nvPr/>
        </p:nvSpPr>
        <p:spPr>
          <a:xfrm>
            <a:off x="1262058" y="105744"/>
            <a:ext cx="4691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системы генотипирования полиморфных вариантов генов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ассоциированных со свойствами молока крупного рогатого скота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588889" y="1167858"/>
            <a:ext cx="11014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000" dirty="0"/>
              <a:t>Разработать систему для определения полиморфных вариантов генов, ассоциированных со свойствами молока КРС и определить частоту встречаемости этих вариантов в наиболее распространенных породах КРС в России.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77054" y="2753553"/>
            <a:ext cx="58357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342900" indent="-342900">
              <a:buAutoNum type="arabicPeriod"/>
            </a:pPr>
            <a:r>
              <a:rPr lang="ru-RU" sz="1600" dirty="0"/>
              <a:t>Освоение методов выделения ДНК и определения полиморфных вариантов в геноме с помощью ПЦР в реальном времени</a:t>
            </a:r>
          </a:p>
          <a:p>
            <a:pPr marL="342900" indent="-342900">
              <a:buAutoNum type="arabicPeriod"/>
            </a:pPr>
            <a:r>
              <a:rPr lang="ru-RU" sz="1600" dirty="0"/>
              <a:t>Подбор и описание условий работы тест-системы на основе ПЦР в реальном времени</a:t>
            </a:r>
          </a:p>
          <a:p>
            <a:pPr marL="342900" indent="-342900">
              <a:buAutoNum type="arabicPeriod"/>
            </a:pPr>
            <a:r>
              <a:rPr lang="ru-RU" sz="1600" dirty="0"/>
              <a:t>Определение полиморфных вариантов генов, ассоциированных со свойствами молока КРС, в выборке ДНК черно-пестрой и симментальской пород коров</a:t>
            </a:r>
          </a:p>
          <a:p>
            <a:pPr marL="342900" indent="-342900">
              <a:buAutoNum type="arabicPeriod"/>
            </a:pPr>
            <a:r>
              <a:rPr lang="ru-RU" sz="1600" dirty="0"/>
              <a:t>Выделение ДНК из молочных продуктов разного происхождения (разные города России и Беларуси) и определение в них встречаемости разных аллелей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B1CDD-9ED7-6341-AD8A-A1B648B890E6}" type="slidenum">
              <a:rPr lang="ru-RU" smtClean="0"/>
              <a:t>30</a:t>
            </a:fld>
            <a:endParaRPr lang="ru-RU"/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 rotWithShape="1">
          <a:blip r:embed="rId4"/>
          <a:srcRect t="13996" b="6967"/>
          <a:stretch/>
        </p:blipFill>
        <p:spPr>
          <a:xfrm>
            <a:off x="210334" y="2274502"/>
            <a:ext cx="5339394" cy="23755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D31121-325B-41CF-8859-28852767CF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69102" y="4575678"/>
            <a:ext cx="3569083" cy="21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44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Работы с привлечение экспериментальной части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44339" y="1690688"/>
            <a:ext cx="4842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Оборудование?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814" y="2994165"/>
            <a:ext cx="34940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Домашние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приборы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9047" y="4787493"/>
            <a:ext cx="41183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Школьные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лаборатории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30880" y="2800509"/>
            <a:ext cx="41183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Научные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лаборатории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275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Домашние приборы</a:t>
            </a:r>
            <a:endParaRPr lang="ru-RU" dirty="0"/>
          </a:p>
        </p:txBody>
      </p:sp>
      <p:pic>
        <p:nvPicPr>
          <p:cNvPr id="3" name="Рисунок 2" descr="-5271867649564996409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012" y="2267868"/>
            <a:ext cx="3851920" cy="21667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5355" y="4313535"/>
            <a:ext cx="24109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Люксометр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2158" y="6241269"/>
            <a:ext cx="588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Приборы для измерения </a:t>
            </a:r>
            <a:r>
              <a:rPr lang="ru-RU" b="1" dirty="0" err="1">
                <a:solidFill>
                  <a:srgbClr val="333333"/>
                </a:solidFill>
                <a:latin typeface="Arial" panose="020B0604020202020204" pitchFamily="34" charset="0"/>
              </a:rPr>
              <a:t>ph</a:t>
            </a:r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 и ОВП 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воды и почвы</a:t>
            </a:r>
            <a:endParaRPr lang="ru-RU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93" y="4318229"/>
            <a:ext cx="1244320" cy="192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694" y="3060837"/>
            <a:ext cx="3180432" cy="31804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60957" y="2267868"/>
            <a:ext cx="29924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Рефрактометр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900" y="365125"/>
            <a:ext cx="2071687" cy="20524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1489" y="3828230"/>
            <a:ext cx="2092829" cy="14086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847278" y="5236865"/>
            <a:ext cx="16446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Тонометр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144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Школьная лаборатория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82700"/>
            <a:ext cx="3619500" cy="3619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2845546"/>
            <a:ext cx="2781300" cy="28631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6963" y="4313535"/>
            <a:ext cx="23877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Термостат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70883" y="5139035"/>
            <a:ext cx="4076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Спектрофотометр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498974"/>
            <a:ext cx="4267200" cy="16478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4753" y="3146799"/>
            <a:ext cx="3920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Цифровая лаборатория по физике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300" y="3656696"/>
            <a:ext cx="2295215" cy="22952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03053" y="6173645"/>
            <a:ext cx="435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Портативные измерительные приборы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4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Природоподобные</a:t>
            </a:r>
            <a:r>
              <a:rPr lang="ru-RU" dirty="0" smtClean="0"/>
              <a:t> технологии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Разработка «умного» пленочного покрытия на основе </a:t>
            </a:r>
            <a:r>
              <a:rPr lang="ru-RU" dirty="0" err="1"/>
              <a:t>агара</a:t>
            </a:r>
            <a:r>
              <a:rPr lang="ru-RU" dirty="0"/>
              <a:t> для контроля свежести мяса птицы</a:t>
            </a:r>
          </a:p>
          <a:p>
            <a:r>
              <a:rPr lang="ru-RU" dirty="0"/>
              <a:t>Антибактериальная плёнка на основе </a:t>
            </a:r>
            <a:r>
              <a:rPr lang="ru-RU" dirty="0" err="1"/>
              <a:t>хитозана</a:t>
            </a:r>
            <a:r>
              <a:rPr lang="ru-RU" dirty="0"/>
              <a:t> для хранения продуктов </a:t>
            </a:r>
          </a:p>
          <a:p>
            <a:r>
              <a:rPr lang="ru-RU" dirty="0"/>
              <a:t>Получение </a:t>
            </a:r>
            <a:r>
              <a:rPr lang="ru-RU" dirty="0" err="1"/>
              <a:t>биодеградирующих</a:t>
            </a:r>
            <a:r>
              <a:rPr lang="ru-RU" dirty="0"/>
              <a:t> пленок на основе различных биополимеров и </a:t>
            </a:r>
            <a:r>
              <a:rPr lang="ru-RU" dirty="0" err="1"/>
              <a:t>культуральной</a:t>
            </a:r>
            <a:r>
              <a:rPr lang="ru-RU" dirty="0"/>
              <a:t> жидкости «чайного гриба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Получение «умных» удобрений на основе </a:t>
            </a:r>
            <a:r>
              <a:rPr lang="ru-RU" dirty="0" err="1" smtClean="0"/>
              <a:t>биоразлагаемых</a:t>
            </a:r>
            <a:r>
              <a:rPr lang="ru-RU" dirty="0" smtClean="0"/>
              <a:t> материалов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6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0075" y="-38100"/>
            <a:ext cx="3005138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01625" y="3835400"/>
            <a:ext cx="11314113" cy="77788"/>
          </a:xfrm>
          <a:prstGeom prst="line">
            <a:avLst/>
          </a:prstGeom>
          <a:ln w="5715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03" name="Группа 38"/>
          <p:cNvGrpSpPr>
            <a:grpSpLocks/>
          </p:cNvGrpSpPr>
          <p:nvPr/>
        </p:nvGrpSpPr>
        <p:grpSpPr bwMode="auto">
          <a:xfrm>
            <a:off x="3260725" y="2844800"/>
            <a:ext cx="2740025" cy="2882900"/>
            <a:chOff x="1656009" y="2820289"/>
            <a:chExt cx="2739315" cy="2881640"/>
          </a:xfrm>
        </p:grpSpPr>
        <p:sp>
          <p:nvSpPr>
            <p:cNvPr id="28" name="Блок-схема: задержка 27"/>
            <p:cNvSpPr/>
            <p:nvPr/>
          </p:nvSpPr>
          <p:spPr>
            <a:xfrm rot="5400000">
              <a:off x="2098179" y="3404784"/>
              <a:ext cx="1854976" cy="2739315"/>
            </a:xfrm>
            <a:prstGeom prst="flowChartDelay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1000">
                  <a:schemeClr val="accent6">
                    <a:lumMod val="75000"/>
                  </a:schemeClr>
                </a:gs>
                <a:gs pos="100000">
                  <a:srgbClr val="FFCC66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10" name="Блок-схема: узел 9"/>
            <p:cNvSpPr/>
            <p:nvPr/>
          </p:nvSpPr>
          <p:spPr>
            <a:xfrm rot="19230575">
              <a:off x="2098807" y="3080525"/>
              <a:ext cx="709428" cy="1144088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583169 w 832762"/>
                <a:gd name="connsiteY0" fmla="*/ 856854 h 1514333"/>
                <a:gd name="connsiteX1" fmla="*/ 208706 w 832762"/>
                <a:gd name="connsiteY1" fmla="*/ 355960 h 1514333"/>
                <a:gd name="connsiteX2" fmla="*/ 4819 w 832762"/>
                <a:gd name="connsiteY2" fmla="*/ 2836 h 1514333"/>
                <a:gd name="connsiteX3" fmla="*/ 443486 w 832762"/>
                <a:gd name="connsiteY3" fmla="*/ 211501 h 1514333"/>
                <a:gd name="connsiteX4" fmla="*/ 604122 w 832762"/>
                <a:gd name="connsiteY4" fmla="*/ 592840 h 1514333"/>
                <a:gd name="connsiteX5" fmla="*/ 832722 w 832762"/>
                <a:gd name="connsiteY5" fmla="*/ 1511636 h 1514333"/>
                <a:gd name="connsiteX6" fmla="*/ 583169 w 832762"/>
                <a:gd name="connsiteY6" fmla="*/ 856854 h 1514333"/>
                <a:gd name="connsiteX0" fmla="*/ 385949 w 635542"/>
                <a:gd name="connsiteY0" fmla="*/ 652398 h 1309877"/>
                <a:gd name="connsiteX1" fmla="*/ 11486 w 635542"/>
                <a:gd name="connsiteY1" fmla="*/ 151504 h 1309877"/>
                <a:gd name="connsiteX2" fmla="*/ 59390 w 635542"/>
                <a:gd name="connsiteY2" fmla="*/ 896108 h 1309877"/>
                <a:gd name="connsiteX3" fmla="*/ 246266 w 635542"/>
                <a:gd name="connsiteY3" fmla="*/ 7045 h 1309877"/>
                <a:gd name="connsiteX4" fmla="*/ 406902 w 635542"/>
                <a:gd name="connsiteY4" fmla="*/ 388384 h 1309877"/>
                <a:gd name="connsiteX5" fmla="*/ 635502 w 635542"/>
                <a:gd name="connsiteY5" fmla="*/ 1307180 h 1309877"/>
                <a:gd name="connsiteX6" fmla="*/ 385949 w 635542"/>
                <a:gd name="connsiteY6" fmla="*/ 652398 h 1309877"/>
                <a:gd name="connsiteX0" fmla="*/ 468621 w 718214"/>
                <a:gd name="connsiteY0" fmla="*/ 659111 h 1316590"/>
                <a:gd name="connsiteX1" fmla="*/ 94158 w 718214"/>
                <a:gd name="connsiteY1" fmla="*/ 158217 h 1316590"/>
                <a:gd name="connsiteX2" fmla="*/ 9540 w 718214"/>
                <a:gd name="connsiteY2" fmla="*/ 399696 h 1316590"/>
                <a:gd name="connsiteX3" fmla="*/ 328938 w 718214"/>
                <a:gd name="connsiteY3" fmla="*/ 13758 h 1316590"/>
                <a:gd name="connsiteX4" fmla="*/ 489574 w 718214"/>
                <a:gd name="connsiteY4" fmla="*/ 395097 h 1316590"/>
                <a:gd name="connsiteX5" fmla="*/ 718174 w 718214"/>
                <a:gd name="connsiteY5" fmla="*/ 1313893 h 1316590"/>
                <a:gd name="connsiteX6" fmla="*/ 468621 w 718214"/>
                <a:gd name="connsiteY6" fmla="*/ 659111 h 1316590"/>
                <a:gd name="connsiteX0" fmla="*/ 461344 w 710937"/>
                <a:gd name="connsiteY0" fmla="*/ 659048 h 1316538"/>
                <a:gd name="connsiteX1" fmla="*/ 179646 w 710937"/>
                <a:gd name="connsiteY1" fmla="*/ 142908 h 1316538"/>
                <a:gd name="connsiteX2" fmla="*/ 2263 w 710937"/>
                <a:gd name="connsiteY2" fmla="*/ 399633 h 1316538"/>
                <a:gd name="connsiteX3" fmla="*/ 321661 w 710937"/>
                <a:gd name="connsiteY3" fmla="*/ 13695 h 1316538"/>
                <a:gd name="connsiteX4" fmla="*/ 482297 w 710937"/>
                <a:gd name="connsiteY4" fmla="*/ 395034 h 1316538"/>
                <a:gd name="connsiteX5" fmla="*/ 710897 w 710937"/>
                <a:gd name="connsiteY5" fmla="*/ 1313830 h 1316538"/>
                <a:gd name="connsiteX6" fmla="*/ 461344 w 710937"/>
                <a:gd name="connsiteY6" fmla="*/ 659048 h 1316538"/>
                <a:gd name="connsiteX0" fmla="*/ 460059 w 709652"/>
                <a:gd name="connsiteY0" fmla="*/ 659418 h 1316839"/>
                <a:gd name="connsiteX1" fmla="*/ 219858 w 709652"/>
                <a:gd name="connsiteY1" fmla="*/ 230449 h 1316839"/>
                <a:gd name="connsiteX2" fmla="*/ 978 w 709652"/>
                <a:gd name="connsiteY2" fmla="*/ 400003 h 1316839"/>
                <a:gd name="connsiteX3" fmla="*/ 320376 w 709652"/>
                <a:gd name="connsiteY3" fmla="*/ 14065 h 1316839"/>
                <a:gd name="connsiteX4" fmla="*/ 481012 w 709652"/>
                <a:gd name="connsiteY4" fmla="*/ 395404 h 1316839"/>
                <a:gd name="connsiteX5" fmla="*/ 709612 w 709652"/>
                <a:gd name="connsiteY5" fmla="*/ 1314200 h 1316839"/>
                <a:gd name="connsiteX6" fmla="*/ 460059 w 709652"/>
                <a:gd name="connsiteY6" fmla="*/ 659418 h 131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52" h="1316839">
                  <a:moveTo>
                    <a:pt x="460059" y="659418"/>
                  </a:moveTo>
                  <a:cubicBezTo>
                    <a:pt x="378433" y="478793"/>
                    <a:pt x="251780" y="346172"/>
                    <a:pt x="219858" y="230449"/>
                  </a:cubicBezTo>
                  <a:cubicBezTo>
                    <a:pt x="187936" y="114726"/>
                    <a:pt x="-15775" y="436067"/>
                    <a:pt x="978" y="400003"/>
                  </a:cubicBezTo>
                  <a:cubicBezTo>
                    <a:pt x="17731" y="363939"/>
                    <a:pt x="220492" y="-84269"/>
                    <a:pt x="320376" y="14065"/>
                  </a:cubicBezTo>
                  <a:cubicBezTo>
                    <a:pt x="420260" y="112399"/>
                    <a:pt x="469685" y="325850"/>
                    <a:pt x="481012" y="395404"/>
                  </a:cubicBezTo>
                  <a:cubicBezTo>
                    <a:pt x="492339" y="464958"/>
                    <a:pt x="713104" y="1270198"/>
                    <a:pt x="709612" y="1314200"/>
                  </a:cubicBezTo>
                  <a:cubicBezTo>
                    <a:pt x="706120" y="1358202"/>
                    <a:pt x="541685" y="840043"/>
                    <a:pt x="460059" y="65941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CCCC00"/>
                </a:gs>
                <a:gs pos="100000">
                  <a:srgbClr val="CCCC00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11" name="Блок-схема: узел 9"/>
            <p:cNvSpPr/>
            <p:nvPr/>
          </p:nvSpPr>
          <p:spPr>
            <a:xfrm rot="1943202" flipH="1">
              <a:off x="3149460" y="3274116"/>
              <a:ext cx="677686" cy="777535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443484 w 834772"/>
                <a:gd name="connsiteY0" fmla="*/ 1007410 h 1519911"/>
                <a:gd name="connsiteX1" fmla="*/ 208706 w 834772"/>
                <a:gd name="connsiteY1" fmla="*/ 355960 h 1519911"/>
                <a:gd name="connsiteX2" fmla="*/ 4819 w 834772"/>
                <a:gd name="connsiteY2" fmla="*/ 2836 h 1519911"/>
                <a:gd name="connsiteX3" fmla="*/ 443486 w 834772"/>
                <a:gd name="connsiteY3" fmla="*/ 211501 h 1519911"/>
                <a:gd name="connsiteX4" fmla="*/ 604122 w 834772"/>
                <a:gd name="connsiteY4" fmla="*/ 592840 h 1519911"/>
                <a:gd name="connsiteX5" fmla="*/ 832722 w 834772"/>
                <a:gd name="connsiteY5" fmla="*/ 1511636 h 1519911"/>
                <a:gd name="connsiteX6" fmla="*/ 443484 w 834772"/>
                <a:gd name="connsiteY6" fmla="*/ 1007410 h 1519911"/>
                <a:gd name="connsiteX0" fmla="*/ 292281 w 683569"/>
                <a:gd name="connsiteY0" fmla="*/ 1280457 h 1792958"/>
                <a:gd name="connsiteX1" fmla="*/ 57503 w 683569"/>
                <a:gd name="connsiteY1" fmla="*/ 629007 h 1792958"/>
                <a:gd name="connsiteX2" fmla="*/ 14254 w 683569"/>
                <a:gd name="connsiteY2" fmla="*/ 1019 h 1792958"/>
                <a:gd name="connsiteX3" fmla="*/ 292283 w 683569"/>
                <a:gd name="connsiteY3" fmla="*/ 484548 h 1792958"/>
                <a:gd name="connsiteX4" fmla="*/ 452919 w 683569"/>
                <a:gd name="connsiteY4" fmla="*/ 865887 h 1792958"/>
                <a:gd name="connsiteX5" fmla="*/ 681519 w 683569"/>
                <a:gd name="connsiteY5" fmla="*/ 1784683 h 1792958"/>
                <a:gd name="connsiteX6" fmla="*/ 292281 w 683569"/>
                <a:gd name="connsiteY6" fmla="*/ 1280457 h 1792958"/>
                <a:gd name="connsiteX0" fmla="*/ 279288 w 670576"/>
                <a:gd name="connsiteY0" fmla="*/ 1287318 h 1799005"/>
                <a:gd name="connsiteX1" fmla="*/ 177032 w 670576"/>
                <a:gd name="connsiteY1" fmla="*/ 930650 h 1799005"/>
                <a:gd name="connsiteX2" fmla="*/ 1261 w 670576"/>
                <a:gd name="connsiteY2" fmla="*/ 7880 h 1799005"/>
                <a:gd name="connsiteX3" fmla="*/ 279290 w 670576"/>
                <a:gd name="connsiteY3" fmla="*/ 491409 h 1799005"/>
                <a:gd name="connsiteX4" fmla="*/ 439926 w 670576"/>
                <a:gd name="connsiteY4" fmla="*/ 872748 h 1799005"/>
                <a:gd name="connsiteX5" fmla="*/ 668526 w 670576"/>
                <a:gd name="connsiteY5" fmla="*/ 1791544 h 1799005"/>
                <a:gd name="connsiteX6" fmla="*/ 279288 w 670576"/>
                <a:gd name="connsiteY6" fmla="*/ 1287318 h 1799005"/>
                <a:gd name="connsiteX0" fmla="*/ 795177 w 1186465"/>
                <a:gd name="connsiteY0" fmla="*/ 819239 h 1330926"/>
                <a:gd name="connsiteX1" fmla="*/ 692921 w 1186465"/>
                <a:gd name="connsiteY1" fmla="*/ 462571 h 1330926"/>
                <a:gd name="connsiteX2" fmla="*/ 316 w 1186465"/>
                <a:gd name="connsiteY2" fmla="*/ 237970 h 1330926"/>
                <a:gd name="connsiteX3" fmla="*/ 795179 w 1186465"/>
                <a:gd name="connsiteY3" fmla="*/ 23330 h 1330926"/>
                <a:gd name="connsiteX4" fmla="*/ 955815 w 1186465"/>
                <a:gd name="connsiteY4" fmla="*/ 404669 h 1330926"/>
                <a:gd name="connsiteX5" fmla="*/ 1184415 w 1186465"/>
                <a:gd name="connsiteY5" fmla="*/ 1323465 h 1330926"/>
                <a:gd name="connsiteX6" fmla="*/ 795177 w 1186465"/>
                <a:gd name="connsiteY6" fmla="*/ 819239 h 1330926"/>
                <a:gd name="connsiteX0" fmla="*/ 794872 w 1186160"/>
                <a:gd name="connsiteY0" fmla="*/ 790303 h 1301990"/>
                <a:gd name="connsiteX1" fmla="*/ 692616 w 1186160"/>
                <a:gd name="connsiteY1" fmla="*/ 433635 h 1301990"/>
                <a:gd name="connsiteX2" fmla="*/ 11 w 1186160"/>
                <a:gd name="connsiteY2" fmla="*/ 209034 h 1301990"/>
                <a:gd name="connsiteX3" fmla="*/ 675604 w 1186160"/>
                <a:gd name="connsiteY3" fmla="*/ 25425 h 1301990"/>
                <a:gd name="connsiteX4" fmla="*/ 955510 w 1186160"/>
                <a:gd name="connsiteY4" fmla="*/ 375733 h 1301990"/>
                <a:gd name="connsiteX5" fmla="*/ 1184110 w 1186160"/>
                <a:gd name="connsiteY5" fmla="*/ 1294529 h 1301990"/>
                <a:gd name="connsiteX6" fmla="*/ 794872 w 1186160"/>
                <a:gd name="connsiteY6" fmla="*/ 790303 h 1301990"/>
                <a:gd name="connsiteX0" fmla="*/ 794944 w 1186232"/>
                <a:gd name="connsiteY0" fmla="*/ 788351 h 1300446"/>
                <a:gd name="connsiteX1" fmla="*/ 626427 w 1186232"/>
                <a:gd name="connsiteY1" fmla="*/ 276534 h 1300446"/>
                <a:gd name="connsiteX2" fmla="*/ 83 w 1186232"/>
                <a:gd name="connsiteY2" fmla="*/ 207082 h 1300446"/>
                <a:gd name="connsiteX3" fmla="*/ 675676 w 1186232"/>
                <a:gd name="connsiteY3" fmla="*/ 23473 h 1300446"/>
                <a:gd name="connsiteX4" fmla="*/ 955582 w 1186232"/>
                <a:gd name="connsiteY4" fmla="*/ 373781 h 1300446"/>
                <a:gd name="connsiteX5" fmla="*/ 1184182 w 1186232"/>
                <a:gd name="connsiteY5" fmla="*/ 1292577 h 1300446"/>
                <a:gd name="connsiteX6" fmla="*/ 794944 w 1186232"/>
                <a:gd name="connsiteY6" fmla="*/ 788351 h 1300446"/>
                <a:gd name="connsiteX0" fmla="*/ 384299 w 775587"/>
                <a:gd name="connsiteY0" fmla="*/ 776929 h 1289024"/>
                <a:gd name="connsiteX1" fmla="*/ 215782 w 775587"/>
                <a:gd name="connsiteY1" fmla="*/ 265112 h 1289024"/>
                <a:gd name="connsiteX2" fmla="*/ 256 w 775587"/>
                <a:gd name="connsiteY2" fmla="*/ 490442 h 1289024"/>
                <a:gd name="connsiteX3" fmla="*/ 265031 w 775587"/>
                <a:gd name="connsiteY3" fmla="*/ 12051 h 1289024"/>
                <a:gd name="connsiteX4" fmla="*/ 544937 w 775587"/>
                <a:gd name="connsiteY4" fmla="*/ 362359 h 1289024"/>
                <a:gd name="connsiteX5" fmla="*/ 773537 w 775587"/>
                <a:gd name="connsiteY5" fmla="*/ 1281155 h 1289024"/>
                <a:gd name="connsiteX6" fmla="*/ 384299 w 775587"/>
                <a:gd name="connsiteY6" fmla="*/ 776929 h 1289024"/>
                <a:gd name="connsiteX0" fmla="*/ 424055 w 774749"/>
                <a:gd name="connsiteY0" fmla="*/ 606267 h 1283308"/>
                <a:gd name="connsiteX1" fmla="*/ 215782 w 774749"/>
                <a:gd name="connsiteY1" fmla="*/ 265112 h 1283308"/>
                <a:gd name="connsiteX2" fmla="*/ 256 w 774749"/>
                <a:gd name="connsiteY2" fmla="*/ 490442 h 1283308"/>
                <a:gd name="connsiteX3" fmla="*/ 265031 w 774749"/>
                <a:gd name="connsiteY3" fmla="*/ 12051 h 1283308"/>
                <a:gd name="connsiteX4" fmla="*/ 544937 w 774749"/>
                <a:gd name="connsiteY4" fmla="*/ 362359 h 1283308"/>
                <a:gd name="connsiteX5" fmla="*/ 773537 w 774749"/>
                <a:gd name="connsiteY5" fmla="*/ 1281155 h 1283308"/>
                <a:gd name="connsiteX6" fmla="*/ 424055 w 774749"/>
                <a:gd name="connsiteY6" fmla="*/ 606267 h 1283308"/>
                <a:gd name="connsiteX0" fmla="*/ 428768 w 779462"/>
                <a:gd name="connsiteY0" fmla="*/ 607893 h 1284691"/>
                <a:gd name="connsiteX1" fmla="*/ 104171 w 779462"/>
                <a:gd name="connsiteY1" fmla="*/ 713165 h 1284691"/>
                <a:gd name="connsiteX2" fmla="*/ 4969 w 779462"/>
                <a:gd name="connsiteY2" fmla="*/ 492068 h 1284691"/>
                <a:gd name="connsiteX3" fmla="*/ 269744 w 779462"/>
                <a:gd name="connsiteY3" fmla="*/ 13677 h 1284691"/>
                <a:gd name="connsiteX4" fmla="*/ 549650 w 779462"/>
                <a:gd name="connsiteY4" fmla="*/ 363985 h 1284691"/>
                <a:gd name="connsiteX5" fmla="*/ 778250 w 779462"/>
                <a:gd name="connsiteY5" fmla="*/ 1282781 h 1284691"/>
                <a:gd name="connsiteX6" fmla="*/ 428768 w 779462"/>
                <a:gd name="connsiteY6" fmla="*/ 607893 h 1284691"/>
                <a:gd name="connsiteX0" fmla="*/ 431870 w 782564"/>
                <a:gd name="connsiteY0" fmla="*/ 608354 h 1285101"/>
                <a:gd name="connsiteX1" fmla="*/ 79967 w 782564"/>
                <a:gd name="connsiteY1" fmla="*/ 821956 h 1285101"/>
                <a:gd name="connsiteX2" fmla="*/ 8071 w 782564"/>
                <a:gd name="connsiteY2" fmla="*/ 492529 h 1285101"/>
                <a:gd name="connsiteX3" fmla="*/ 272846 w 782564"/>
                <a:gd name="connsiteY3" fmla="*/ 14138 h 1285101"/>
                <a:gd name="connsiteX4" fmla="*/ 552752 w 782564"/>
                <a:gd name="connsiteY4" fmla="*/ 364446 h 1285101"/>
                <a:gd name="connsiteX5" fmla="*/ 781352 w 782564"/>
                <a:gd name="connsiteY5" fmla="*/ 1283242 h 1285101"/>
                <a:gd name="connsiteX6" fmla="*/ 431870 w 782564"/>
                <a:gd name="connsiteY6" fmla="*/ 608354 h 1285101"/>
                <a:gd name="connsiteX0" fmla="*/ 358981 w 709675"/>
                <a:gd name="connsiteY0" fmla="*/ 605760 h 1282507"/>
                <a:gd name="connsiteX1" fmla="*/ 7078 w 709675"/>
                <a:gd name="connsiteY1" fmla="*/ 819362 h 1282507"/>
                <a:gd name="connsiteX2" fmla="*/ 91854 w 709675"/>
                <a:gd name="connsiteY2" fmla="*/ 606279 h 1282507"/>
                <a:gd name="connsiteX3" fmla="*/ 199957 w 709675"/>
                <a:gd name="connsiteY3" fmla="*/ 11544 h 1282507"/>
                <a:gd name="connsiteX4" fmla="*/ 479863 w 709675"/>
                <a:gd name="connsiteY4" fmla="*/ 361852 h 1282507"/>
                <a:gd name="connsiteX5" fmla="*/ 708463 w 709675"/>
                <a:gd name="connsiteY5" fmla="*/ 1280648 h 1282507"/>
                <a:gd name="connsiteX6" fmla="*/ 358981 w 709675"/>
                <a:gd name="connsiteY6" fmla="*/ 605760 h 1282507"/>
                <a:gd name="connsiteX0" fmla="*/ 360174 w 710868"/>
                <a:gd name="connsiteY0" fmla="*/ 258533 h 935280"/>
                <a:gd name="connsiteX1" fmla="*/ 8271 w 710868"/>
                <a:gd name="connsiteY1" fmla="*/ 472135 h 935280"/>
                <a:gd name="connsiteX2" fmla="*/ 93047 w 710868"/>
                <a:gd name="connsiteY2" fmla="*/ 259052 h 935280"/>
                <a:gd name="connsiteX3" fmla="*/ 304295 w 710868"/>
                <a:gd name="connsiteY3" fmla="*/ 53247 h 935280"/>
                <a:gd name="connsiteX4" fmla="*/ 481056 w 710868"/>
                <a:gd name="connsiteY4" fmla="*/ 14625 h 935280"/>
                <a:gd name="connsiteX5" fmla="*/ 709656 w 710868"/>
                <a:gd name="connsiteY5" fmla="*/ 933421 h 935280"/>
                <a:gd name="connsiteX6" fmla="*/ 360174 w 710868"/>
                <a:gd name="connsiteY6" fmla="*/ 258533 h 935280"/>
                <a:gd name="connsiteX0" fmla="*/ 330949 w 711466"/>
                <a:gd name="connsiteY0" fmla="*/ 457304 h 941205"/>
                <a:gd name="connsiteX1" fmla="*/ 8271 w 711466"/>
                <a:gd name="connsiteY1" fmla="*/ 472135 h 941205"/>
                <a:gd name="connsiteX2" fmla="*/ 93047 w 711466"/>
                <a:gd name="connsiteY2" fmla="*/ 259052 h 941205"/>
                <a:gd name="connsiteX3" fmla="*/ 304295 w 711466"/>
                <a:gd name="connsiteY3" fmla="*/ 53247 h 941205"/>
                <a:gd name="connsiteX4" fmla="*/ 481056 w 711466"/>
                <a:gd name="connsiteY4" fmla="*/ 14625 h 941205"/>
                <a:gd name="connsiteX5" fmla="*/ 709656 w 711466"/>
                <a:gd name="connsiteY5" fmla="*/ 933421 h 941205"/>
                <a:gd name="connsiteX6" fmla="*/ 330949 w 711466"/>
                <a:gd name="connsiteY6" fmla="*/ 457304 h 941205"/>
                <a:gd name="connsiteX0" fmla="*/ 330949 w 738550"/>
                <a:gd name="connsiteY0" fmla="*/ 427810 h 911349"/>
                <a:gd name="connsiteX1" fmla="*/ 8271 w 738550"/>
                <a:gd name="connsiteY1" fmla="*/ 442641 h 911349"/>
                <a:gd name="connsiteX2" fmla="*/ 93047 w 738550"/>
                <a:gd name="connsiteY2" fmla="*/ 229558 h 911349"/>
                <a:gd name="connsiteX3" fmla="*/ 304295 w 738550"/>
                <a:gd name="connsiteY3" fmla="*/ 23753 h 911349"/>
                <a:gd name="connsiteX4" fmla="*/ 704551 w 738550"/>
                <a:gd name="connsiteY4" fmla="*/ 702278 h 911349"/>
                <a:gd name="connsiteX5" fmla="*/ 709656 w 738550"/>
                <a:gd name="connsiteY5" fmla="*/ 903927 h 911349"/>
                <a:gd name="connsiteX6" fmla="*/ 330949 w 738550"/>
                <a:gd name="connsiteY6" fmla="*/ 427810 h 911349"/>
                <a:gd name="connsiteX0" fmla="*/ 503737 w 725773"/>
                <a:gd name="connsiteY0" fmla="*/ 427511 h 911361"/>
                <a:gd name="connsiteX1" fmla="*/ 8271 w 725773"/>
                <a:gd name="connsiteY1" fmla="*/ 442640 h 911361"/>
                <a:gd name="connsiteX2" fmla="*/ 93047 w 725773"/>
                <a:gd name="connsiteY2" fmla="*/ 229557 h 911361"/>
                <a:gd name="connsiteX3" fmla="*/ 304295 w 725773"/>
                <a:gd name="connsiteY3" fmla="*/ 23752 h 911361"/>
                <a:gd name="connsiteX4" fmla="*/ 704551 w 725773"/>
                <a:gd name="connsiteY4" fmla="*/ 702277 h 911361"/>
                <a:gd name="connsiteX5" fmla="*/ 709656 w 725773"/>
                <a:gd name="connsiteY5" fmla="*/ 903926 h 911361"/>
                <a:gd name="connsiteX6" fmla="*/ 503737 w 725773"/>
                <a:gd name="connsiteY6" fmla="*/ 427511 h 911361"/>
                <a:gd name="connsiteX0" fmla="*/ 504080 w 726116"/>
                <a:gd name="connsiteY0" fmla="*/ 427511 h 911361"/>
                <a:gd name="connsiteX1" fmla="*/ 216077 w 726116"/>
                <a:gd name="connsiteY1" fmla="*/ 177297 h 911361"/>
                <a:gd name="connsiteX2" fmla="*/ 8614 w 726116"/>
                <a:gd name="connsiteY2" fmla="*/ 442640 h 911361"/>
                <a:gd name="connsiteX3" fmla="*/ 93390 w 726116"/>
                <a:gd name="connsiteY3" fmla="*/ 229557 h 911361"/>
                <a:gd name="connsiteX4" fmla="*/ 304638 w 726116"/>
                <a:gd name="connsiteY4" fmla="*/ 23752 h 911361"/>
                <a:gd name="connsiteX5" fmla="*/ 704894 w 726116"/>
                <a:gd name="connsiteY5" fmla="*/ 702277 h 911361"/>
                <a:gd name="connsiteX6" fmla="*/ 709999 w 726116"/>
                <a:gd name="connsiteY6" fmla="*/ 903926 h 911361"/>
                <a:gd name="connsiteX7" fmla="*/ 504080 w 726116"/>
                <a:gd name="connsiteY7" fmla="*/ 427511 h 911361"/>
                <a:gd name="connsiteX0" fmla="*/ 456130 w 678166"/>
                <a:gd name="connsiteY0" fmla="*/ 425979 h 909829"/>
                <a:gd name="connsiteX1" fmla="*/ 168127 w 678166"/>
                <a:gd name="connsiteY1" fmla="*/ 175765 h 909829"/>
                <a:gd name="connsiteX2" fmla="*/ 15858 w 678166"/>
                <a:gd name="connsiteY2" fmla="*/ 304169 h 909829"/>
                <a:gd name="connsiteX3" fmla="*/ 45440 w 678166"/>
                <a:gd name="connsiteY3" fmla="*/ 228025 h 909829"/>
                <a:gd name="connsiteX4" fmla="*/ 256688 w 678166"/>
                <a:gd name="connsiteY4" fmla="*/ 22220 h 909829"/>
                <a:gd name="connsiteX5" fmla="*/ 656944 w 678166"/>
                <a:gd name="connsiteY5" fmla="*/ 700745 h 909829"/>
                <a:gd name="connsiteX6" fmla="*/ 662049 w 678166"/>
                <a:gd name="connsiteY6" fmla="*/ 902394 h 909829"/>
                <a:gd name="connsiteX7" fmla="*/ 456130 w 678166"/>
                <a:gd name="connsiteY7" fmla="*/ 425979 h 90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8166" h="909829">
                  <a:moveTo>
                    <a:pt x="456130" y="425979"/>
                  </a:moveTo>
                  <a:cubicBezTo>
                    <a:pt x="373810" y="304874"/>
                    <a:pt x="250705" y="173244"/>
                    <a:pt x="168127" y="175765"/>
                  </a:cubicBezTo>
                  <a:cubicBezTo>
                    <a:pt x="85549" y="178286"/>
                    <a:pt x="48722" y="335301"/>
                    <a:pt x="15858" y="304169"/>
                  </a:cubicBezTo>
                  <a:cubicBezTo>
                    <a:pt x="-17006" y="273038"/>
                    <a:pt x="5302" y="275016"/>
                    <a:pt x="45440" y="228025"/>
                  </a:cubicBezTo>
                  <a:cubicBezTo>
                    <a:pt x="85578" y="181034"/>
                    <a:pt x="156804" y="-76114"/>
                    <a:pt x="256688" y="22220"/>
                  </a:cubicBezTo>
                  <a:cubicBezTo>
                    <a:pt x="356572" y="120554"/>
                    <a:pt x="645617" y="631191"/>
                    <a:pt x="656944" y="700745"/>
                  </a:cubicBezTo>
                  <a:cubicBezTo>
                    <a:pt x="668271" y="770299"/>
                    <a:pt x="695518" y="948188"/>
                    <a:pt x="662049" y="902394"/>
                  </a:cubicBezTo>
                  <a:cubicBezTo>
                    <a:pt x="628580" y="856600"/>
                    <a:pt x="538450" y="547084"/>
                    <a:pt x="456130" y="425979"/>
                  </a:cubicBezTo>
                  <a:close/>
                </a:path>
              </a:pathLst>
            </a:custGeom>
            <a:gradFill flip="none" rotWithShape="1">
              <a:gsLst>
                <a:gs pos="59884">
                  <a:srgbClr val="92D050"/>
                </a:gs>
                <a:gs pos="92000">
                  <a:srgbClr val="FFFF00"/>
                </a:gs>
                <a:gs pos="5000">
                  <a:srgbClr val="00B050"/>
                </a:gs>
                <a:gs pos="30000">
                  <a:srgbClr val="CCCC00"/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13" name="Блок-схема: узел 9"/>
            <p:cNvSpPr/>
            <p:nvPr/>
          </p:nvSpPr>
          <p:spPr>
            <a:xfrm rot="18135522" flipH="1">
              <a:off x="2398040" y="2641674"/>
              <a:ext cx="750560" cy="1107788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443484 w 834772"/>
                <a:gd name="connsiteY0" fmla="*/ 1007410 h 1519911"/>
                <a:gd name="connsiteX1" fmla="*/ 208706 w 834772"/>
                <a:gd name="connsiteY1" fmla="*/ 355960 h 1519911"/>
                <a:gd name="connsiteX2" fmla="*/ 4819 w 834772"/>
                <a:gd name="connsiteY2" fmla="*/ 2836 h 1519911"/>
                <a:gd name="connsiteX3" fmla="*/ 443486 w 834772"/>
                <a:gd name="connsiteY3" fmla="*/ 211501 h 1519911"/>
                <a:gd name="connsiteX4" fmla="*/ 604122 w 834772"/>
                <a:gd name="connsiteY4" fmla="*/ 592840 h 1519911"/>
                <a:gd name="connsiteX5" fmla="*/ 832722 w 834772"/>
                <a:gd name="connsiteY5" fmla="*/ 1511636 h 1519911"/>
                <a:gd name="connsiteX6" fmla="*/ 443484 w 834772"/>
                <a:gd name="connsiteY6" fmla="*/ 1007410 h 1519911"/>
                <a:gd name="connsiteX0" fmla="*/ 292281 w 683569"/>
                <a:gd name="connsiteY0" fmla="*/ 1280457 h 1792958"/>
                <a:gd name="connsiteX1" fmla="*/ 57503 w 683569"/>
                <a:gd name="connsiteY1" fmla="*/ 629007 h 1792958"/>
                <a:gd name="connsiteX2" fmla="*/ 14254 w 683569"/>
                <a:gd name="connsiteY2" fmla="*/ 1019 h 1792958"/>
                <a:gd name="connsiteX3" fmla="*/ 292283 w 683569"/>
                <a:gd name="connsiteY3" fmla="*/ 484548 h 1792958"/>
                <a:gd name="connsiteX4" fmla="*/ 452919 w 683569"/>
                <a:gd name="connsiteY4" fmla="*/ 865887 h 1792958"/>
                <a:gd name="connsiteX5" fmla="*/ 681519 w 683569"/>
                <a:gd name="connsiteY5" fmla="*/ 1784683 h 1792958"/>
                <a:gd name="connsiteX6" fmla="*/ 292281 w 683569"/>
                <a:gd name="connsiteY6" fmla="*/ 1280457 h 1792958"/>
                <a:gd name="connsiteX0" fmla="*/ 285851 w 677139"/>
                <a:gd name="connsiteY0" fmla="*/ 1292729 h 1805230"/>
                <a:gd name="connsiteX1" fmla="*/ 51073 w 677139"/>
                <a:gd name="connsiteY1" fmla="*/ 641279 h 1805230"/>
                <a:gd name="connsiteX2" fmla="*/ 7824 w 677139"/>
                <a:gd name="connsiteY2" fmla="*/ 13291 h 1805230"/>
                <a:gd name="connsiteX3" fmla="*/ 193839 w 677139"/>
                <a:gd name="connsiteY3" fmla="*/ 243531 h 1805230"/>
                <a:gd name="connsiteX4" fmla="*/ 446489 w 677139"/>
                <a:gd name="connsiteY4" fmla="*/ 878159 h 1805230"/>
                <a:gd name="connsiteX5" fmla="*/ 675089 w 677139"/>
                <a:gd name="connsiteY5" fmla="*/ 1796955 h 1805230"/>
                <a:gd name="connsiteX6" fmla="*/ 285851 w 677139"/>
                <a:gd name="connsiteY6" fmla="*/ 1292729 h 1805230"/>
                <a:gd name="connsiteX0" fmla="*/ 293892 w 685180"/>
                <a:gd name="connsiteY0" fmla="*/ 1279448 h 1791949"/>
                <a:gd name="connsiteX1" fmla="*/ 59114 w 685180"/>
                <a:gd name="connsiteY1" fmla="*/ 627998 h 1791949"/>
                <a:gd name="connsiteX2" fmla="*/ 15865 w 685180"/>
                <a:gd name="connsiteY2" fmla="*/ 10 h 1791949"/>
                <a:gd name="connsiteX3" fmla="*/ 316506 w 685180"/>
                <a:gd name="connsiteY3" fmla="*/ 643712 h 1791949"/>
                <a:gd name="connsiteX4" fmla="*/ 454530 w 685180"/>
                <a:gd name="connsiteY4" fmla="*/ 864878 h 1791949"/>
                <a:gd name="connsiteX5" fmla="*/ 683130 w 685180"/>
                <a:gd name="connsiteY5" fmla="*/ 1783674 h 1791949"/>
                <a:gd name="connsiteX6" fmla="*/ 293892 w 685180"/>
                <a:gd name="connsiteY6" fmla="*/ 1279448 h 1791949"/>
                <a:gd name="connsiteX0" fmla="*/ 293892 w 684011"/>
                <a:gd name="connsiteY0" fmla="*/ 1279448 h 1785208"/>
                <a:gd name="connsiteX1" fmla="*/ 59114 w 684011"/>
                <a:gd name="connsiteY1" fmla="*/ 627998 h 1785208"/>
                <a:gd name="connsiteX2" fmla="*/ 15865 w 684011"/>
                <a:gd name="connsiteY2" fmla="*/ 10 h 1785208"/>
                <a:gd name="connsiteX3" fmla="*/ 316506 w 684011"/>
                <a:gd name="connsiteY3" fmla="*/ 643712 h 1785208"/>
                <a:gd name="connsiteX4" fmla="*/ 406011 w 684011"/>
                <a:gd name="connsiteY4" fmla="*/ 1116772 h 1785208"/>
                <a:gd name="connsiteX5" fmla="*/ 683130 w 684011"/>
                <a:gd name="connsiteY5" fmla="*/ 1783674 h 1785208"/>
                <a:gd name="connsiteX6" fmla="*/ 293892 w 684011"/>
                <a:gd name="connsiteY6" fmla="*/ 1279448 h 1785208"/>
                <a:gd name="connsiteX0" fmla="*/ 432094 w 822213"/>
                <a:gd name="connsiteY0" fmla="*/ 985063 h 1490823"/>
                <a:gd name="connsiteX1" fmla="*/ 197316 w 822213"/>
                <a:gd name="connsiteY1" fmla="*/ 333613 h 1490823"/>
                <a:gd name="connsiteX2" fmla="*/ 5942 w 822213"/>
                <a:gd name="connsiteY2" fmla="*/ 24 h 1490823"/>
                <a:gd name="connsiteX3" fmla="*/ 454708 w 822213"/>
                <a:gd name="connsiteY3" fmla="*/ 349327 h 1490823"/>
                <a:gd name="connsiteX4" fmla="*/ 544213 w 822213"/>
                <a:gd name="connsiteY4" fmla="*/ 822387 h 1490823"/>
                <a:gd name="connsiteX5" fmla="*/ 821332 w 822213"/>
                <a:gd name="connsiteY5" fmla="*/ 1489289 h 1490823"/>
                <a:gd name="connsiteX6" fmla="*/ 432094 w 822213"/>
                <a:gd name="connsiteY6" fmla="*/ 985063 h 1490823"/>
                <a:gd name="connsiteX0" fmla="*/ 445551 w 835670"/>
                <a:gd name="connsiteY0" fmla="*/ 991242 h 1497002"/>
                <a:gd name="connsiteX1" fmla="*/ 210773 w 835670"/>
                <a:gd name="connsiteY1" fmla="*/ 339792 h 1497002"/>
                <a:gd name="connsiteX2" fmla="*/ 94058 w 835670"/>
                <a:gd name="connsiteY2" fmla="*/ 147067 h 1497002"/>
                <a:gd name="connsiteX3" fmla="*/ 19399 w 835670"/>
                <a:gd name="connsiteY3" fmla="*/ 6203 h 1497002"/>
                <a:gd name="connsiteX4" fmla="*/ 468165 w 835670"/>
                <a:gd name="connsiteY4" fmla="*/ 355506 h 1497002"/>
                <a:gd name="connsiteX5" fmla="*/ 557670 w 835670"/>
                <a:gd name="connsiteY5" fmla="*/ 828566 h 1497002"/>
                <a:gd name="connsiteX6" fmla="*/ 834789 w 835670"/>
                <a:gd name="connsiteY6" fmla="*/ 1495468 h 1497002"/>
                <a:gd name="connsiteX7" fmla="*/ 445551 w 835670"/>
                <a:gd name="connsiteY7" fmla="*/ 991242 h 1497002"/>
                <a:gd name="connsiteX0" fmla="*/ 452747 w 842866"/>
                <a:gd name="connsiteY0" fmla="*/ 985257 h 1491017"/>
                <a:gd name="connsiteX1" fmla="*/ 217969 w 842866"/>
                <a:gd name="connsiteY1" fmla="*/ 333807 h 1491017"/>
                <a:gd name="connsiteX2" fmla="*/ 69723 w 842866"/>
                <a:gd name="connsiteY2" fmla="*/ 402239 h 1491017"/>
                <a:gd name="connsiteX3" fmla="*/ 26595 w 842866"/>
                <a:gd name="connsiteY3" fmla="*/ 218 h 1491017"/>
                <a:gd name="connsiteX4" fmla="*/ 475361 w 842866"/>
                <a:gd name="connsiteY4" fmla="*/ 349521 h 1491017"/>
                <a:gd name="connsiteX5" fmla="*/ 564866 w 842866"/>
                <a:gd name="connsiteY5" fmla="*/ 822581 h 1491017"/>
                <a:gd name="connsiteX6" fmla="*/ 841985 w 842866"/>
                <a:gd name="connsiteY6" fmla="*/ 1489483 h 1491017"/>
                <a:gd name="connsiteX7" fmla="*/ 452747 w 842866"/>
                <a:gd name="connsiteY7" fmla="*/ 985257 h 1491017"/>
                <a:gd name="connsiteX0" fmla="*/ 452747 w 842866"/>
                <a:gd name="connsiteY0" fmla="*/ 985257 h 1490942"/>
                <a:gd name="connsiteX1" fmla="*/ 224836 w 842866"/>
                <a:gd name="connsiteY1" fmla="*/ 446472 h 1490942"/>
                <a:gd name="connsiteX2" fmla="*/ 69723 w 842866"/>
                <a:gd name="connsiteY2" fmla="*/ 402239 h 1490942"/>
                <a:gd name="connsiteX3" fmla="*/ 26595 w 842866"/>
                <a:gd name="connsiteY3" fmla="*/ 218 h 1490942"/>
                <a:gd name="connsiteX4" fmla="*/ 475361 w 842866"/>
                <a:gd name="connsiteY4" fmla="*/ 349521 h 1490942"/>
                <a:gd name="connsiteX5" fmla="*/ 564866 w 842866"/>
                <a:gd name="connsiteY5" fmla="*/ 822581 h 1490942"/>
                <a:gd name="connsiteX6" fmla="*/ 841985 w 842866"/>
                <a:gd name="connsiteY6" fmla="*/ 1489483 h 1490942"/>
                <a:gd name="connsiteX7" fmla="*/ 452747 w 842866"/>
                <a:gd name="connsiteY7" fmla="*/ 985257 h 1490942"/>
                <a:gd name="connsiteX0" fmla="*/ 452747 w 842866"/>
                <a:gd name="connsiteY0" fmla="*/ 985257 h 1490942"/>
                <a:gd name="connsiteX1" fmla="*/ 224836 w 842866"/>
                <a:gd name="connsiteY1" fmla="*/ 446472 h 1490942"/>
                <a:gd name="connsiteX2" fmla="*/ 69723 w 842866"/>
                <a:gd name="connsiteY2" fmla="*/ 402239 h 1490942"/>
                <a:gd name="connsiteX3" fmla="*/ 26595 w 842866"/>
                <a:gd name="connsiteY3" fmla="*/ 218 h 1490942"/>
                <a:gd name="connsiteX4" fmla="*/ 475361 w 842866"/>
                <a:gd name="connsiteY4" fmla="*/ 349521 h 1490942"/>
                <a:gd name="connsiteX5" fmla="*/ 564866 w 842866"/>
                <a:gd name="connsiteY5" fmla="*/ 822581 h 1490942"/>
                <a:gd name="connsiteX6" fmla="*/ 841985 w 842866"/>
                <a:gd name="connsiteY6" fmla="*/ 1489483 h 1490942"/>
                <a:gd name="connsiteX7" fmla="*/ 452747 w 842866"/>
                <a:gd name="connsiteY7" fmla="*/ 985257 h 1490942"/>
                <a:gd name="connsiteX0" fmla="*/ 394318 w 784437"/>
                <a:gd name="connsiteY0" fmla="*/ 788465 h 1294150"/>
                <a:gd name="connsiteX1" fmla="*/ 166407 w 784437"/>
                <a:gd name="connsiteY1" fmla="*/ 249680 h 1294150"/>
                <a:gd name="connsiteX2" fmla="*/ 11294 w 784437"/>
                <a:gd name="connsiteY2" fmla="*/ 205447 h 1294150"/>
                <a:gd name="connsiteX3" fmla="*/ 86045 w 784437"/>
                <a:gd name="connsiteY3" fmla="*/ 823 h 1294150"/>
                <a:gd name="connsiteX4" fmla="*/ 416932 w 784437"/>
                <a:gd name="connsiteY4" fmla="*/ 152729 h 1294150"/>
                <a:gd name="connsiteX5" fmla="*/ 506437 w 784437"/>
                <a:gd name="connsiteY5" fmla="*/ 625789 h 1294150"/>
                <a:gd name="connsiteX6" fmla="*/ 783556 w 784437"/>
                <a:gd name="connsiteY6" fmla="*/ 1292691 h 1294150"/>
                <a:gd name="connsiteX7" fmla="*/ 394318 w 784437"/>
                <a:gd name="connsiteY7" fmla="*/ 788465 h 1294150"/>
                <a:gd name="connsiteX0" fmla="*/ 372482 w 762601"/>
                <a:gd name="connsiteY0" fmla="*/ 799012 h 1304697"/>
                <a:gd name="connsiteX1" fmla="*/ 144571 w 762601"/>
                <a:gd name="connsiteY1" fmla="*/ 260227 h 1304697"/>
                <a:gd name="connsiteX2" fmla="*/ 15643 w 762601"/>
                <a:gd name="connsiteY2" fmla="*/ 436007 h 1304697"/>
                <a:gd name="connsiteX3" fmla="*/ 64209 w 762601"/>
                <a:gd name="connsiteY3" fmla="*/ 11370 h 1304697"/>
                <a:gd name="connsiteX4" fmla="*/ 395096 w 762601"/>
                <a:gd name="connsiteY4" fmla="*/ 163276 h 1304697"/>
                <a:gd name="connsiteX5" fmla="*/ 484601 w 762601"/>
                <a:gd name="connsiteY5" fmla="*/ 636336 h 1304697"/>
                <a:gd name="connsiteX6" fmla="*/ 761720 w 762601"/>
                <a:gd name="connsiteY6" fmla="*/ 1303238 h 1304697"/>
                <a:gd name="connsiteX7" fmla="*/ 372482 w 762601"/>
                <a:gd name="connsiteY7" fmla="*/ 799012 h 1304697"/>
                <a:gd name="connsiteX0" fmla="*/ 315083 w 705202"/>
                <a:gd name="connsiteY0" fmla="*/ 797313 h 1302998"/>
                <a:gd name="connsiteX1" fmla="*/ 87172 w 705202"/>
                <a:gd name="connsiteY1" fmla="*/ 258528 h 1302998"/>
                <a:gd name="connsiteX2" fmla="*/ 663535 w 705202"/>
                <a:gd name="connsiteY2" fmla="*/ 405067 h 1302998"/>
                <a:gd name="connsiteX3" fmla="*/ 6810 w 705202"/>
                <a:gd name="connsiteY3" fmla="*/ 9671 h 1302998"/>
                <a:gd name="connsiteX4" fmla="*/ 337697 w 705202"/>
                <a:gd name="connsiteY4" fmla="*/ 161577 h 1302998"/>
                <a:gd name="connsiteX5" fmla="*/ 427202 w 705202"/>
                <a:gd name="connsiteY5" fmla="*/ 634637 h 1302998"/>
                <a:gd name="connsiteX6" fmla="*/ 704321 w 705202"/>
                <a:gd name="connsiteY6" fmla="*/ 1301539 h 1302998"/>
                <a:gd name="connsiteX7" fmla="*/ 315083 w 705202"/>
                <a:gd name="connsiteY7" fmla="*/ 797313 h 1302998"/>
                <a:gd name="connsiteX0" fmla="*/ 360638 w 750757"/>
                <a:gd name="connsiteY0" fmla="*/ 791088 h 1296773"/>
                <a:gd name="connsiteX1" fmla="*/ 132727 w 750757"/>
                <a:gd name="connsiteY1" fmla="*/ 252303 h 1296773"/>
                <a:gd name="connsiteX2" fmla="*/ 709090 w 750757"/>
                <a:gd name="connsiteY2" fmla="*/ 398842 h 1296773"/>
                <a:gd name="connsiteX3" fmla="*/ 52365 w 750757"/>
                <a:gd name="connsiteY3" fmla="*/ 3446 h 1296773"/>
                <a:gd name="connsiteX4" fmla="*/ 109053 w 750757"/>
                <a:gd name="connsiteY4" fmla="*/ 227939 h 1296773"/>
                <a:gd name="connsiteX5" fmla="*/ 472757 w 750757"/>
                <a:gd name="connsiteY5" fmla="*/ 628412 h 1296773"/>
                <a:gd name="connsiteX6" fmla="*/ 749876 w 750757"/>
                <a:gd name="connsiteY6" fmla="*/ 1295314 h 1296773"/>
                <a:gd name="connsiteX7" fmla="*/ 360638 w 750757"/>
                <a:gd name="connsiteY7" fmla="*/ 791088 h 129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0757" h="1296773">
                  <a:moveTo>
                    <a:pt x="360638" y="791088"/>
                  </a:moveTo>
                  <a:cubicBezTo>
                    <a:pt x="257780" y="617253"/>
                    <a:pt x="328719" y="215443"/>
                    <a:pt x="132727" y="252303"/>
                  </a:cubicBezTo>
                  <a:cubicBezTo>
                    <a:pt x="74145" y="111607"/>
                    <a:pt x="740986" y="454440"/>
                    <a:pt x="709090" y="398842"/>
                  </a:cubicBezTo>
                  <a:cubicBezTo>
                    <a:pt x="677194" y="343244"/>
                    <a:pt x="152371" y="31930"/>
                    <a:pt x="52365" y="3446"/>
                  </a:cubicBezTo>
                  <a:cubicBezTo>
                    <a:pt x="-47641" y="-25038"/>
                    <a:pt x="9169" y="129605"/>
                    <a:pt x="109053" y="227939"/>
                  </a:cubicBezTo>
                  <a:cubicBezTo>
                    <a:pt x="208937" y="326273"/>
                    <a:pt x="461430" y="558858"/>
                    <a:pt x="472757" y="628412"/>
                  </a:cubicBezTo>
                  <a:cubicBezTo>
                    <a:pt x="484084" y="697966"/>
                    <a:pt x="768562" y="1268201"/>
                    <a:pt x="749876" y="1295314"/>
                  </a:cubicBezTo>
                  <a:cubicBezTo>
                    <a:pt x="731190" y="1322427"/>
                    <a:pt x="463496" y="964923"/>
                    <a:pt x="360638" y="791088"/>
                  </a:cubicBezTo>
                  <a:close/>
                </a:path>
              </a:pathLst>
            </a:custGeom>
            <a:gradFill flip="none" rotWithShape="1">
              <a:gsLst>
                <a:gs pos="54000">
                  <a:srgbClr val="FFC000"/>
                </a:gs>
                <a:gs pos="19000">
                  <a:srgbClr val="CCCC0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17" name="Выноска-облако 16"/>
            <p:cNvSpPr/>
            <p:nvPr/>
          </p:nvSpPr>
          <p:spPr>
            <a:xfrm flipV="1">
              <a:off x="2957422" y="3783481"/>
              <a:ext cx="180928" cy="360205"/>
            </a:xfrm>
            <a:prstGeom prst="cloudCallout">
              <a:avLst/>
            </a:prstGeom>
            <a:gradFill>
              <a:gsLst>
                <a:gs pos="22000">
                  <a:srgbClr val="92D050"/>
                </a:gs>
                <a:gs pos="79000">
                  <a:schemeClr val="tx1"/>
                </a:gs>
                <a:gs pos="100000">
                  <a:schemeClr val="tx1"/>
                </a:gs>
              </a:gsLst>
              <a:lin ang="16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grpSp>
          <p:nvGrpSpPr>
            <p:cNvPr id="25653" name="Группа 37"/>
            <p:cNvGrpSpPr>
              <a:grpSpLocks/>
            </p:cNvGrpSpPr>
            <p:nvPr/>
          </p:nvGrpSpPr>
          <p:grpSpPr bwMode="auto">
            <a:xfrm>
              <a:off x="2670479" y="4089474"/>
              <a:ext cx="755467" cy="898358"/>
              <a:chOff x="2670479" y="4089474"/>
              <a:chExt cx="755467" cy="898358"/>
            </a:xfrm>
          </p:grpSpPr>
          <p:sp>
            <p:nvSpPr>
              <p:cNvPr id="31" name="Полилиния 30"/>
              <p:cNvSpPr/>
              <p:nvPr/>
            </p:nvSpPr>
            <p:spPr>
              <a:xfrm>
                <a:off x="3027253" y="4154793"/>
                <a:ext cx="99987" cy="737864"/>
              </a:xfrm>
              <a:custGeom>
                <a:avLst/>
                <a:gdLst>
                  <a:gd name="connsiteX0" fmla="*/ 20270 w 100481"/>
                  <a:gd name="connsiteY0" fmla="*/ 0 h 737937"/>
                  <a:gd name="connsiteX1" fmla="*/ 20270 w 100481"/>
                  <a:gd name="connsiteY1" fmla="*/ 224590 h 737937"/>
                  <a:gd name="connsiteX2" fmla="*/ 100481 w 100481"/>
                  <a:gd name="connsiteY2" fmla="*/ 304800 h 737937"/>
                  <a:gd name="connsiteX3" fmla="*/ 84438 w 100481"/>
                  <a:gd name="connsiteY3" fmla="*/ 497306 h 737937"/>
                  <a:gd name="connsiteX4" fmla="*/ 52354 w 100481"/>
                  <a:gd name="connsiteY4" fmla="*/ 593558 h 737937"/>
                  <a:gd name="connsiteX5" fmla="*/ 36312 w 100481"/>
                  <a:gd name="connsiteY5" fmla="*/ 641684 h 737937"/>
                  <a:gd name="connsiteX6" fmla="*/ 36312 w 100481"/>
                  <a:gd name="connsiteY6" fmla="*/ 737937 h 73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481" h="737937">
                    <a:moveTo>
                      <a:pt x="20270" y="0"/>
                    </a:moveTo>
                    <a:cubicBezTo>
                      <a:pt x="4485" y="78926"/>
                      <a:pt x="-16104" y="139718"/>
                      <a:pt x="20270" y="224590"/>
                    </a:cubicBezTo>
                    <a:cubicBezTo>
                      <a:pt x="35165" y="259344"/>
                      <a:pt x="100481" y="304800"/>
                      <a:pt x="100481" y="304800"/>
                    </a:cubicBezTo>
                    <a:cubicBezTo>
                      <a:pt x="95133" y="368969"/>
                      <a:pt x="95024" y="433791"/>
                      <a:pt x="84438" y="497306"/>
                    </a:cubicBezTo>
                    <a:cubicBezTo>
                      <a:pt x="78878" y="530665"/>
                      <a:pt x="63049" y="561474"/>
                      <a:pt x="52354" y="593558"/>
                    </a:cubicBezTo>
                    <a:cubicBezTo>
                      <a:pt x="47007" y="609600"/>
                      <a:pt x="36312" y="624774"/>
                      <a:pt x="36312" y="641684"/>
                    </a:cubicBezTo>
                    <a:lnTo>
                      <a:pt x="36312" y="737937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b="0"/>
              </a:p>
            </p:txBody>
          </p:sp>
          <p:grpSp>
            <p:nvGrpSpPr>
              <p:cNvPr id="25655" name="Группа 36"/>
              <p:cNvGrpSpPr>
                <a:grpSpLocks/>
              </p:cNvGrpSpPr>
              <p:nvPr/>
            </p:nvGrpSpPr>
            <p:grpSpPr bwMode="auto">
              <a:xfrm>
                <a:off x="2670479" y="4089474"/>
                <a:ext cx="755467" cy="898358"/>
                <a:chOff x="2661501" y="4122821"/>
                <a:chExt cx="755467" cy="898358"/>
              </a:xfrm>
            </p:grpSpPr>
            <p:sp>
              <p:nvSpPr>
                <p:cNvPr id="30" name="Полилиния 29"/>
                <p:cNvSpPr/>
                <p:nvPr/>
              </p:nvSpPr>
              <p:spPr>
                <a:xfrm>
                  <a:off x="3127785" y="4123081"/>
                  <a:ext cx="272979" cy="561729"/>
                </a:xfrm>
                <a:custGeom>
                  <a:avLst/>
                  <a:gdLst>
                    <a:gd name="connsiteX0" fmla="*/ 0 w 272715"/>
                    <a:gd name="connsiteY0" fmla="*/ 0 h 561474"/>
                    <a:gd name="connsiteX1" fmla="*/ 48126 w 272715"/>
                    <a:gd name="connsiteY1" fmla="*/ 80211 h 561474"/>
                    <a:gd name="connsiteX2" fmla="*/ 96252 w 272715"/>
                    <a:gd name="connsiteY2" fmla="*/ 112295 h 561474"/>
                    <a:gd name="connsiteX3" fmla="*/ 144378 w 272715"/>
                    <a:gd name="connsiteY3" fmla="*/ 352926 h 561474"/>
                    <a:gd name="connsiteX4" fmla="*/ 224589 w 272715"/>
                    <a:gd name="connsiteY4" fmla="*/ 545432 h 561474"/>
                    <a:gd name="connsiteX5" fmla="*/ 272715 w 272715"/>
                    <a:gd name="connsiteY5" fmla="*/ 561474 h 56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2715" h="561474">
                      <a:moveTo>
                        <a:pt x="0" y="0"/>
                      </a:moveTo>
                      <a:cubicBezTo>
                        <a:pt x="16042" y="26737"/>
                        <a:pt x="27834" y="56537"/>
                        <a:pt x="48126" y="80211"/>
                      </a:cubicBezTo>
                      <a:cubicBezTo>
                        <a:pt x="60673" y="94850"/>
                        <a:pt x="90955" y="93757"/>
                        <a:pt x="96252" y="112295"/>
                      </a:cubicBezTo>
                      <a:cubicBezTo>
                        <a:pt x="188878" y="436488"/>
                        <a:pt x="54125" y="217546"/>
                        <a:pt x="144378" y="352926"/>
                      </a:cubicBezTo>
                      <a:cubicBezTo>
                        <a:pt x="156509" y="401448"/>
                        <a:pt x="184212" y="531973"/>
                        <a:pt x="224589" y="545432"/>
                      </a:cubicBezTo>
                      <a:lnTo>
                        <a:pt x="272715" y="561474"/>
                      </a:lnTo>
                    </a:path>
                  </a:pathLst>
                </a:cu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32" name="Полилиния 31"/>
                <p:cNvSpPr/>
                <p:nvPr/>
              </p:nvSpPr>
              <p:spPr>
                <a:xfrm>
                  <a:off x="2932573" y="4154817"/>
                  <a:ext cx="82529" cy="866396"/>
                </a:xfrm>
                <a:custGeom>
                  <a:avLst/>
                  <a:gdLst>
                    <a:gd name="connsiteX0" fmla="*/ 83264 w 83264"/>
                    <a:gd name="connsiteY0" fmla="*/ 0 h 866274"/>
                    <a:gd name="connsiteX1" fmla="*/ 51180 w 83264"/>
                    <a:gd name="connsiteY1" fmla="*/ 192506 h 866274"/>
                    <a:gd name="connsiteX2" fmla="*/ 19095 w 83264"/>
                    <a:gd name="connsiteY2" fmla="*/ 240632 h 866274"/>
                    <a:gd name="connsiteX3" fmla="*/ 19095 w 83264"/>
                    <a:gd name="connsiteY3" fmla="*/ 465221 h 866274"/>
                    <a:gd name="connsiteX4" fmla="*/ 35137 w 83264"/>
                    <a:gd name="connsiteY4" fmla="*/ 513348 h 866274"/>
                    <a:gd name="connsiteX5" fmla="*/ 35137 w 83264"/>
                    <a:gd name="connsiteY5" fmla="*/ 866274 h 86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64" h="866274">
                      <a:moveTo>
                        <a:pt x="83264" y="0"/>
                      </a:moveTo>
                      <a:cubicBezTo>
                        <a:pt x="78182" y="45740"/>
                        <a:pt x="78055" y="138757"/>
                        <a:pt x="51180" y="192506"/>
                      </a:cubicBezTo>
                      <a:cubicBezTo>
                        <a:pt x="42558" y="209751"/>
                        <a:pt x="29790" y="224590"/>
                        <a:pt x="19095" y="240632"/>
                      </a:cubicBezTo>
                      <a:cubicBezTo>
                        <a:pt x="-7487" y="346961"/>
                        <a:pt x="-5219" y="307176"/>
                        <a:pt x="19095" y="465221"/>
                      </a:cubicBezTo>
                      <a:cubicBezTo>
                        <a:pt x="21666" y="481934"/>
                        <a:pt x="34461" y="496451"/>
                        <a:pt x="35137" y="513348"/>
                      </a:cubicBezTo>
                      <a:cubicBezTo>
                        <a:pt x="39839" y="630896"/>
                        <a:pt x="35137" y="748632"/>
                        <a:pt x="35137" y="866274"/>
                      </a:cubicBezTo>
                    </a:path>
                  </a:pathLst>
                </a:cu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33" name="Полилиния 32"/>
                <p:cNvSpPr/>
                <p:nvPr/>
              </p:nvSpPr>
              <p:spPr>
                <a:xfrm>
                  <a:off x="2661181" y="4138949"/>
                  <a:ext cx="353920" cy="644243"/>
                </a:xfrm>
                <a:custGeom>
                  <a:avLst/>
                  <a:gdLst>
                    <a:gd name="connsiteX0" fmla="*/ 354415 w 354415"/>
                    <a:gd name="connsiteY0" fmla="*/ 0 h 643808"/>
                    <a:gd name="connsiteX1" fmla="*/ 226078 w 354415"/>
                    <a:gd name="connsiteY1" fmla="*/ 176463 h 643808"/>
                    <a:gd name="connsiteX2" fmla="*/ 177952 w 354415"/>
                    <a:gd name="connsiteY2" fmla="*/ 545432 h 643808"/>
                    <a:gd name="connsiteX3" fmla="*/ 145867 w 354415"/>
                    <a:gd name="connsiteY3" fmla="*/ 577516 h 643808"/>
                    <a:gd name="connsiteX4" fmla="*/ 1488 w 354415"/>
                    <a:gd name="connsiteY4" fmla="*/ 641684 h 643808"/>
                    <a:gd name="connsiteX5" fmla="*/ 33573 w 354415"/>
                    <a:gd name="connsiteY5" fmla="*/ 625642 h 64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415" h="643808">
                      <a:moveTo>
                        <a:pt x="354415" y="0"/>
                      </a:moveTo>
                      <a:cubicBezTo>
                        <a:pt x="262180" y="147575"/>
                        <a:pt x="309875" y="92666"/>
                        <a:pt x="226078" y="176463"/>
                      </a:cubicBezTo>
                      <a:cubicBezTo>
                        <a:pt x="138736" y="351151"/>
                        <a:pt x="236770" y="133711"/>
                        <a:pt x="177952" y="545432"/>
                      </a:cubicBezTo>
                      <a:cubicBezTo>
                        <a:pt x="175813" y="560405"/>
                        <a:pt x="159395" y="570752"/>
                        <a:pt x="145867" y="577516"/>
                      </a:cubicBezTo>
                      <a:cubicBezTo>
                        <a:pt x="82333" y="609283"/>
                        <a:pt x="48675" y="594497"/>
                        <a:pt x="1488" y="641684"/>
                      </a:cubicBezTo>
                      <a:cubicBezTo>
                        <a:pt x="-6967" y="650139"/>
                        <a:pt x="22878" y="630989"/>
                        <a:pt x="33573" y="625642"/>
                      </a:cubicBezTo>
                    </a:path>
                  </a:pathLst>
                </a:cu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34" name="Полилиния 33"/>
                <p:cNvSpPr/>
                <p:nvPr/>
              </p:nvSpPr>
              <p:spPr>
                <a:xfrm>
                  <a:off x="3030972" y="4170685"/>
                  <a:ext cx="385663" cy="369726"/>
                </a:xfrm>
                <a:custGeom>
                  <a:avLst/>
                  <a:gdLst>
                    <a:gd name="connsiteX0" fmla="*/ 0 w 385010"/>
                    <a:gd name="connsiteY0" fmla="*/ 0 h 368969"/>
                    <a:gd name="connsiteX1" fmla="*/ 64168 w 385010"/>
                    <a:gd name="connsiteY1" fmla="*/ 80211 h 368969"/>
                    <a:gd name="connsiteX2" fmla="*/ 96253 w 385010"/>
                    <a:gd name="connsiteY2" fmla="*/ 176464 h 368969"/>
                    <a:gd name="connsiteX3" fmla="*/ 144379 w 385010"/>
                    <a:gd name="connsiteY3" fmla="*/ 288758 h 368969"/>
                    <a:gd name="connsiteX4" fmla="*/ 160421 w 385010"/>
                    <a:gd name="connsiteY4" fmla="*/ 336885 h 368969"/>
                    <a:gd name="connsiteX5" fmla="*/ 224589 w 385010"/>
                    <a:gd name="connsiteY5" fmla="*/ 368969 h 368969"/>
                    <a:gd name="connsiteX6" fmla="*/ 385010 w 385010"/>
                    <a:gd name="connsiteY6" fmla="*/ 352927 h 36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010" h="368969">
                      <a:moveTo>
                        <a:pt x="0" y="0"/>
                      </a:moveTo>
                      <a:cubicBezTo>
                        <a:pt x="21389" y="26737"/>
                        <a:pt x="47772" y="50152"/>
                        <a:pt x="64168" y="80211"/>
                      </a:cubicBezTo>
                      <a:cubicBezTo>
                        <a:pt x="80363" y="109901"/>
                        <a:pt x="85558" y="144380"/>
                        <a:pt x="96253" y="176464"/>
                      </a:cubicBezTo>
                      <a:cubicBezTo>
                        <a:pt x="133878" y="289337"/>
                        <a:pt x="84904" y="149983"/>
                        <a:pt x="144379" y="288758"/>
                      </a:cubicBezTo>
                      <a:cubicBezTo>
                        <a:pt x="151040" y="304301"/>
                        <a:pt x="148464" y="324928"/>
                        <a:pt x="160421" y="336885"/>
                      </a:cubicBezTo>
                      <a:cubicBezTo>
                        <a:pt x="177331" y="353795"/>
                        <a:pt x="203200" y="358274"/>
                        <a:pt x="224589" y="368969"/>
                      </a:cubicBezTo>
                      <a:lnTo>
                        <a:pt x="385010" y="352927"/>
                      </a:ln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35" name="Полилиния 34"/>
                <p:cNvSpPr/>
                <p:nvPr/>
              </p:nvSpPr>
              <p:spPr>
                <a:xfrm>
                  <a:off x="2710380" y="4170685"/>
                  <a:ext cx="257108" cy="433198"/>
                </a:xfrm>
                <a:custGeom>
                  <a:avLst/>
                  <a:gdLst>
                    <a:gd name="connsiteX0" fmla="*/ 256673 w 256673"/>
                    <a:gd name="connsiteY0" fmla="*/ 0 h 433137"/>
                    <a:gd name="connsiteX1" fmla="*/ 112295 w 256673"/>
                    <a:gd name="connsiteY1" fmla="*/ 176464 h 433137"/>
                    <a:gd name="connsiteX2" fmla="*/ 48126 w 256673"/>
                    <a:gd name="connsiteY2" fmla="*/ 320842 h 433137"/>
                    <a:gd name="connsiteX3" fmla="*/ 0 w 256673"/>
                    <a:gd name="connsiteY3" fmla="*/ 433137 h 433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6673" h="433137">
                      <a:moveTo>
                        <a:pt x="256673" y="0"/>
                      </a:moveTo>
                      <a:cubicBezTo>
                        <a:pt x="211812" y="44862"/>
                        <a:pt x="133582" y="112606"/>
                        <a:pt x="112295" y="176464"/>
                      </a:cubicBezTo>
                      <a:cubicBezTo>
                        <a:pt x="74113" y="291007"/>
                        <a:pt x="98970" y="244576"/>
                        <a:pt x="48126" y="320842"/>
                      </a:cubicBezTo>
                      <a:cubicBezTo>
                        <a:pt x="13651" y="424269"/>
                        <a:pt x="39956" y="393181"/>
                        <a:pt x="0" y="433137"/>
                      </a:cubicBezTo>
                    </a:path>
                  </a:pathLst>
                </a:custGeom>
                <a:noFill/>
                <a:ln>
                  <a:solidFill>
                    <a:srgbClr val="CC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36" name="Полилиния 35"/>
                <p:cNvSpPr/>
                <p:nvPr/>
              </p:nvSpPr>
              <p:spPr>
                <a:xfrm>
                  <a:off x="3111914" y="4653074"/>
                  <a:ext cx="96812" cy="207872"/>
                </a:xfrm>
                <a:custGeom>
                  <a:avLst/>
                  <a:gdLst>
                    <a:gd name="connsiteX0" fmla="*/ 0 w 96253"/>
                    <a:gd name="connsiteY0" fmla="*/ 0 h 208547"/>
                    <a:gd name="connsiteX1" fmla="*/ 48127 w 96253"/>
                    <a:gd name="connsiteY1" fmla="*/ 128336 h 208547"/>
                    <a:gd name="connsiteX2" fmla="*/ 96253 w 96253"/>
                    <a:gd name="connsiteY2" fmla="*/ 208547 h 208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253" h="208547">
                      <a:moveTo>
                        <a:pt x="0" y="0"/>
                      </a:moveTo>
                      <a:cubicBezTo>
                        <a:pt x="30953" y="154757"/>
                        <a:pt x="-6951" y="18179"/>
                        <a:pt x="48127" y="128336"/>
                      </a:cubicBezTo>
                      <a:cubicBezTo>
                        <a:pt x="89777" y="211637"/>
                        <a:pt x="33586" y="145880"/>
                        <a:pt x="96253" y="20854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</p:grpSp>
        </p:grpSp>
      </p:grpSp>
      <p:sp>
        <p:nvSpPr>
          <p:cNvPr id="25604" name="TextBox 58"/>
          <p:cNvSpPr txBox="1">
            <a:spLocks noChangeArrowheads="1"/>
          </p:cNvSpPr>
          <p:nvPr/>
        </p:nvSpPr>
        <p:spPr bwMode="auto">
          <a:xfrm>
            <a:off x="295275" y="2813050"/>
            <a:ext cx="29098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0">
                <a:latin typeface="Verdana" pitchFamily="34" charset="0"/>
              </a:rPr>
              <a:t> </a:t>
            </a:r>
            <a:r>
              <a:rPr lang="ru-RU" sz="2400">
                <a:solidFill>
                  <a:srgbClr val="FF0000"/>
                </a:solidFill>
                <a:latin typeface="Verdana" pitchFamily="34" charset="0"/>
              </a:rPr>
              <a:t>НЕТ</a:t>
            </a:r>
          </a:p>
          <a:p>
            <a:pPr algn="ctr"/>
            <a:r>
              <a:rPr lang="ru-RU" sz="1600" b="0">
                <a:latin typeface="Verdana" pitchFamily="34" charset="0"/>
              </a:rPr>
              <a:t>гидрогеля</a:t>
            </a:r>
          </a:p>
          <a:p>
            <a:pPr algn="ctr"/>
            <a:r>
              <a:rPr lang="ru-RU" sz="2400">
                <a:solidFill>
                  <a:srgbClr val="0070C0"/>
                </a:solidFill>
                <a:latin typeface="Verdana" pitchFamily="34" charset="0"/>
              </a:rPr>
              <a:t>АКВАСИН</a:t>
            </a:r>
          </a:p>
          <a:p>
            <a:endParaRPr lang="ru-RU" sz="2400" b="0">
              <a:latin typeface="Verdana" pitchFamily="34" charset="0"/>
            </a:endParaRPr>
          </a:p>
          <a:p>
            <a:r>
              <a:rPr lang="ru-RU" sz="1600" b="0">
                <a:latin typeface="Verdana" pitchFamily="34" charset="0"/>
              </a:rPr>
              <a:t>Растение страдает от жажды, болеет, теряет защитные силы и даже  погибает. </a:t>
            </a:r>
          </a:p>
          <a:p>
            <a:endParaRPr lang="ru-RU" sz="1600" b="0">
              <a:latin typeface="Verdana" pitchFamily="34" charset="0"/>
            </a:endParaRPr>
          </a:p>
          <a:p>
            <a:r>
              <a:rPr lang="ru-RU" sz="1600">
                <a:latin typeface="Verdana" pitchFamily="34" charset="0"/>
              </a:rPr>
              <a:t>Велик риск неурожая. Требуется ежедневный полив. </a:t>
            </a:r>
          </a:p>
          <a:p>
            <a:endParaRPr lang="ru-RU" sz="1600">
              <a:latin typeface="Verdana" pitchFamily="34" charset="0"/>
            </a:endParaRPr>
          </a:p>
        </p:txBody>
      </p:sp>
      <p:sp>
        <p:nvSpPr>
          <p:cNvPr id="25605" name="TextBox 59"/>
          <p:cNvSpPr txBox="1">
            <a:spLocks noChangeArrowheads="1"/>
          </p:cNvSpPr>
          <p:nvPr/>
        </p:nvSpPr>
        <p:spPr bwMode="auto">
          <a:xfrm>
            <a:off x="8748713" y="2840038"/>
            <a:ext cx="3154362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FF0000"/>
                </a:solidFill>
                <a:latin typeface="Verdana" pitchFamily="34" charset="0"/>
              </a:rPr>
              <a:t>ЕСТЬ </a:t>
            </a:r>
          </a:p>
          <a:p>
            <a:pPr algn="ctr"/>
            <a:r>
              <a:rPr lang="ru-RU" sz="1600" b="0">
                <a:latin typeface="Verdana" pitchFamily="34" charset="0"/>
              </a:rPr>
              <a:t>гидрогель </a:t>
            </a:r>
          </a:p>
          <a:p>
            <a:pPr algn="ctr"/>
            <a:r>
              <a:rPr lang="ru-RU" sz="2400">
                <a:solidFill>
                  <a:srgbClr val="0070C0"/>
                </a:solidFill>
                <a:latin typeface="Verdana" pitchFamily="34" charset="0"/>
              </a:rPr>
              <a:t>АКВАСИН</a:t>
            </a:r>
          </a:p>
          <a:p>
            <a:endParaRPr lang="ru-RU" sz="2400" b="0">
              <a:latin typeface="Verdana" pitchFamily="34" charset="0"/>
            </a:endParaRPr>
          </a:p>
          <a:p>
            <a:pPr algn="r"/>
            <a:r>
              <a:rPr lang="ru-RU" sz="1600" b="0">
                <a:latin typeface="Verdana" pitchFamily="34" charset="0"/>
              </a:rPr>
              <a:t>Корневая система обеспечивает растение водой из резервного источника -  </a:t>
            </a:r>
            <a:r>
              <a:rPr lang="ru-RU" sz="1600">
                <a:latin typeface="Verdana" pitchFamily="34" charset="0"/>
              </a:rPr>
              <a:t>разбухшего  гидрогеля. </a:t>
            </a:r>
          </a:p>
          <a:p>
            <a:pPr algn="r"/>
            <a:r>
              <a:rPr lang="ru-RU" sz="1600" b="0">
                <a:latin typeface="Verdana" pitchFamily="34" charset="0"/>
              </a:rPr>
              <a:t>Растение не испытывает стресса в засушливый период и хорошо развивается. </a:t>
            </a:r>
          </a:p>
        </p:txBody>
      </p:sp>
      <p:grpSp>
        <p:nvGrpSpPr>
          <p:cNvPr id="25606" name="Группа 61"/>
          <p:cNvGrpSpPr>
            <a:grpSpLocks/>
          </p:cNvGrpSpPr>
          <p:nvPr/>
        </p:nvGrpSpPr>
        <p:grpSpPr bwMode="auto">
          <a:xfrm>
            <a:off x="6100763" y="1633538"/>
            <a:ext cx="2722562" cy="4108450"/>
            <a:chOff x="1636898" y="1616651"/>
            <a:chExt cx="2723351" cy="4107599"/>
          </a:xfrm>
        </p:grpSpPr>
        <p:sp>
          <p:nvSpPr>
            <p:cNvPr id="69" name="Блок-схема: задержка 68"/>
            <p:cNvSpPr/>
            <p:nvPr/>
          </p:nvSpPr>
          <p:spPr>
            <a:xfrm rot="5400000">
              <a:off x="2071666" y="3435667"/>
              <a:ext cx="1853816" cy="2723351"/>
            </a:xfrm>
            <a:prstGeom prst="flowChartDelay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1000">
                  <a:schemeClr val="accent6">
                    <a:lumMod val="75000"/>
                  </a:schemeClr>
                </a:gs>
                <a:gs pos="100000">
                  <a:srgbClr val="FFCC66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70" name="Блок-схема: узел 9"/>
            <p:cNvSpPr/>
            <p:nvPr/>
          </p:nvSpPr>
          <p:spPr>
            <a:xfrm>
              <a:off x="2383239" y="2283263"/>
              <a:ext cx="643123" cy="1472895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149462 w 642393"/>
                <a:gd name="connsiteY0" fmla="*/ 872161 h 1694944"/>
                <a:gd name="connsiteX1" fmla="*/ 13538 w 642393"/>
                <a:gd name="connsiteY1" fmla="*/ 538975 h 1694944"/>
                <a:gd name="connsiteX2" fmla="*/ 50283 w 642393"/>
                <a:gd name="connsiteY2" fmla="*/ 1292 h 1694944"/>
                <a:gd name="connsiteX3" fmla="*/ 248318 w 642393"/>
                <a:gd name="connsiteY3" fmla="*/ 394516 h 1694944"/>
                <a:gd name="connsiteX4" fmla="*/ 408954 w 642393"/>
                <a:gd name="connsiteY4" fmla="*/ 775855 h 1694944"/>
                <a:gd name="connsiteX5" fmla="*/ 637554 w 642393"/>
                <a:gd name="connsiteY5" fmla="*/ 1694651 h 1694944"/>
                <a:gd name="connsiteX6" fmla="*/ 149462 w 642393"/>
                <a:gd name="connsiteY6" fmla="*/ 872161 h 1694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393" h="1694944">
                  <a:moveTo>
                    <a:pt x="149462" y="872161"/>
                  </a:moveTo>
                  <a:cubicBezTo>
                    <a:pt x="45459" y="679548"/>
                    <a:pt x="45460" y="654698"/>
                    <a:pt x="13538" y="538975"/>
                  </a:cubicBezTo>
                  <a:cubicBezTo>
                    <a:pt x="-18384" y="423252"/>
                    <a:pt x="11153" y="25369"/>
                    <a:pt x="50283" y="1292"/>
                  </a:cubicBezTo>
                  <a:cubicBezTo>
                    <a:pt x="89413" y="-22785"/>
                    <a:pt x="148434" y="296182"/>
                    <a:pt x="248318" y="394516"/>
                  </a:cubicBezTo>
                  <a:cubicBezTo>
                    <a:pt x="348202" y="492850"/>
                    <a:pt x="397627" y="706301"/>
                    <a:pt x="408954" y="775855"/>
                  </a:cubicBezTo>
                  <a:cubicBezTo>
                    <a:pt x="420281" y="845409"/>
                    <a:pt x="680803" y="1678600"/>
                    <a:pt x="637554" y="1694651"/>
                  </a:cubicBezTo>
                  <a:cubicBezTo>
                    <a:pt x="594305" y="1710702"/>
                    <a:pt x="253465" y="1064774"/>
                    <a:pt x="149462" y="87216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00CC0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2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83" name="Блок-схема: узел 9"/>
            <p:cNvSpPr/>
            <p:nvPr/>
          </p:nvSpPr>
          <p:spPr>
            <a:xfrm rot="20555069" flipH="1">
              <a:off x="2675424" y="1618238"/>
              <a:ext cx="670119" cy="2083956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443484 w 834772"/>
                <a:gd name="connsiteY0" fmla="*/ 1007410 h 1519911"/>
                <a:gd name="connsiteX1" fmla="*/ 208706 w 834772"/>
                <a:gd name="connsiteY1" fmla="*/ 355960 h 1519911"/>
                <a:gd name="connsiteX2" fmla="*/ 4819 w 834772"/>
                <a:gd name="connsiteY2" fmla="*/ 2836 h 1519911"/>
                <a:gd name="connsiteX3" fmla="*/ 443486 w 834772"/>
                <a:gd name="connsiteY3" fmla="*/ 211501 h 1519911"/>
                <a:gd name="connsiteX4" fmla="*/ 604122 w 834772"/>
                <a:gd name="connsiteY4" fmla="*/ 592840 h 1519911"/>
                <a:gd name="connsiteX5" fmla="*/ 832722 w 834772"/>
                <a:gd name="connsiteY5" fmla="*/ 1511636 h 1519911"/>
                <a:gd name="connsiteX6" fmla="*/ 443484 w 834772"/>
                <a:gd name="connsiteY6" fmla="*/ 1007410 h 1519911"/>
                <a:gd name="connsiteX0" fmla="*/ 292281 w 683569"/>
                <a:gd name="connsiteY0" fmla="*/ 1280457 h 1792958"/>
                <a:gd name="connsiteX1" fmla="*/ 57503 w 683569"/>
                <a:gd name="connsiteY1" fmla="*/ 629007 h 1792958"/>
                <a:gd name="connsiteX2" fmla="*/ 14254 w 683569"/>
                <a:gd name="connsiteY2" fmla="*/ 1019 h 1792958"/>
                <a:gd name="connsiteX3" fmla="*/ 292283 w 683569"/>
                <a:gd name="connsiteY3" fmla="*/ 484548 h 1792958"/>
                <a:gd name="connsiteX4" fmla="*/ 452919 w 683569"/>
                <a:gd name="connsiteY4" fmla="*/ 865887 h 1792958"/>
                <a:gd name="connsiteX5" fmla="*/ 681519 w 683569"/>
                <a:gd name="connsiteY5" fmla="*/ 1784683 h 1792958"/>
                <a:gd name="connsiteX6" fmla="*/ 292281 w 683569"/>
                <a:gd name="connsiteY6" fmla="*/ 1280457 h 1792958"/>
                <a:gd name="connsiteX0" fmla="*/ 282229 w 673517"/>
                <a:gd name="connsiteY0" fmla="*/ 1294100 h 1806601"/>
                <a:gd name="connsiteX1" fmla="*/ 47451 w 673517"/>
                <a:gd name="connsiteY1" fmla="*/ 642650 h 1806601"/>
                <a:gd name="connsiteX2" fmla="*/ 4202 w 673517"/>
                <a:gd name="connsiteY2" fmla="*/ 14662 h 1806601"/>
                <a:gd name="connsiteX3" fmla="*/ 135482 w 673517"/>
                <a:gd name="connsiteY3" fmla="*/ 232260 h 1806601"/>
                <a:gd name="connsiteX4" fmla="*/ 442867 w 673517"/>
                <a:gd name="connsiteY4" fmla="*/ 879530 h 1806601"/>
                <a:gd name="connsiteX5" fmla="*/ 671467 w 673517"/>
                <a:gd name="connsiteY5" fmla="*/ 1798326 h 1806601"/>
                <a:gd name="connsiteX6" fmla="*/ 282229 w 673517"/>
                <a:gd name="connsiteY6" fmla="*/ 1294100 h 1806601"/>
                <a:gd name="connsiteX0" fmla="*/ 278327 w 669615"/>
                <a:gd name="connsiteY0" fmla="*/ 1293254 h 1805804"/>
                <a:gd name="connsiteX1" fmla="*/ 155498 w 669615"/>
                <a:gd name="connsiteY1" fmla="*/ 625951 h 1805804"/>
                <a:gd name="connsiteX2" fmla="*/ 300 w 669615"/>
                <a:gd name="connsiteY2" fmla="*/ 13816 h 1805804"/>
                <a:gd name="connsiteX3" fmla="*/ 131580 w 669615"/>
                <a:gd name="connsiteY3" fmla="*/ 231414 h 1805804"/>
                <a:gd name="connsiteX4" fmla="*/ 438965 w 669615"/>
                <a:gd name="connsiteY4" fmla="*/ 878684 h 1805804"/>
                <a:gd name="connsiteX5" fmla="*/ 667565 w 669615"/>
                <a:gd name="connsiteY5" fmla="*/ 1797480 h 1805804"/>
                <a:gd name="connsiteX6" fmla="*/ 278327 w 669615"/>
                <a:gd name="connsiteY6" fmla="*/ 1293254 h 180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9615" h="1805804">
                  <a:moveTo>
                    <a:pt x="278327" y="1293254"/>
                  </a:moveTo>
                  <a:cubicBezTo>
                    <a:pt x="192982" y="1097999"/>
                    <a:pt x="187420" y="741674"/>
                    <a:pt x="155498" y="625951"/>
                  </a:cubicBezTo>
                  <a:cubicBezTo>
                    <a:pt x="123576" y="510228"/>
                    <a:pt x="4286" y="79572"/>
                    <a:pt x="300" y="13816"/>
                  </a:cubicBezTo>
                  <a:cubicBezTo>
                    <a:pt x="-3686" y="-51940"/>
                    <a:pt x="31696" y="133080"/>
                    <a:pt x="131580" y="231414"/>
                  </a:cubicBezTo>
                  <a:cubicBezTo>
                    <a:pt x="231464" y="329748"/>
                    <a:pt x="427638" y="809130"/>
                    <a:pt x="438965" y="878684"/>
                  </a:cubicBezTo>
                  <a:cubicBezTo>
                    <a:pt x="450292" y="948238"/>
                    <a:pt x="694338" y="1728385"/>
                    <a:pt x="667565" y="1797480"/>
                  </a:cubicBezTo>
                  <a:cubicBezTo>
                    <a:pt x="640792" y="1866575"/>
                    <a:pt x="363672" y="1488509"/>
                    <a:pt x="278327" y="129325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00B050"/>
                </a:gs>
                <a:gs pos="100000">
                  <a:schemeClr val="accent2">
                    <a:lumMod val="50000"/>
                  </a:schemeClr>
                </a:gs>
              </a:gsLst>
              <a:lin ang="12600000" scaled="0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71" name="Блок-схема: узел 9"/>
            <p:cNvSpPr/>
            <p:nvPr/>
          </p:nvSpPr>
          <p:spPr>
            <a:xfrm rot="21083960" flipH="1">
              <a:off x="2891386" y="1645220"/>
              <a:ext cx="684410" cy="2069671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443484 w 834772"/>
                <a:gd name="connsiteY0" fmla="*/ 1007410 h 1519911"/>
                <a:gd name="connsiteX1" fmla="*/ 208706 w 834772"/>
                <a:gd name="connsiteY1" fmla="*/ 355960 h 1519911"/>
                <a:gd name="connsiteX2" fmla="*/ 4819 w 834772"/>
                <a:gd name="connsiteY2" fmla="*/ 2836 h 1519911"/>
                <a:gd name="connsiteX3" fmla="*/ 443486 w 834772"/>
                <a:gd name="connsiteY3" fmla="*/ 211501 h 1519911"/>
                <a:gd name="connsiteX4" fmla="*/ 604122 w 834772"/>
                <a:gd name="connsiteY4" fmla="*/ 592840 h 1519911"/>
                <a:gd name="connsiteX5" fmla="*/ 832722 w 834772"/>
                <a:gd name="connsiteY5" fmla="*/ 1511636 h 1519911"/>
                <a:gd name="connsiteX6" fmla="*/ 443484 w 834772"/>
                <a:gd name="connsiteY6" fmla="*/ 1007410 h 1519911"/>
                <a:gd name="connsiteX0" fmla="*/ 292281 w 683569"/>
                <a:gd name="connsiteY0" fmla="*/ 1280457 h 1792958"/>
                <a:gd name="connsiteX1" fmla="*/ 57503 w 683569"/>
                <a:gd name="connsiteY1" fmla="*/ 629007 h 1792958"/>
                <a:gd name="connsiteX2" fmla="*/ 14254 w 683569"/>
                <a:gd name="connsiteY2" fmla="*/ 1019 h 1792958"/>
                <a:gd name="connsiteX3" fmla="*/ 292283 w 683569"/>
                <a:gd name="connsiteY3" fmla="*/ 484548 h 1792958"/>
                <a:gd name="connsiteX4" fmla="*/ 452919 w 683569"/>
                <a:gd name="connsiteY4" fmla="*/ 865887 h 1792958"/>
                <a:gd name="connsiteX5" fmla="*/ 681519 w 683569"/>
                <a:gd name="connsiteY5" fmla="*/ 1784683 h 1792958"/>
                <a:gd name="connsiteX6" fmla="*/ 292281 w 683569"/>
                <a:gd name="connsiteY6" fmla="*/ 1280457 h 1792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569" h="1792958">
                  <a:moveTo>
                    <a:pt x="292281" y="1280457"/>
                  </a:moveTo>
                  <a:cubicBezTo>
                    <a:pt x="188278" y="1087844"/>
                    <a:pt x="89425" y="744730"/>
                    <a:pt x="57503" y="629007"/>
                  </a:cubicBezTo>
                  <a:cubicBezTo>
                    <a:pt x="25581" y="513284"/>
                    <a:pt x="-24876" y="25096"/>
                    <a:pt x="14254" y="1019"/>
                  </a:cubicBezTo>
                  <a:cubicBezTo>
                    <a:pt x="53384" y="-23058"/>
                    <a:pt x="192399" y="386214"/>
                    <a:pt x="292283" y="484548"/>
                  </a:cubicBezTo>
                  <a:cubicBezTo>
                    <a:pt x="392167" y="582882"/>
                    <a:pt x="441592" y="796333"/>
                    <a:pt x="452919" y="865887"/>
                  </a:cubicBezTo>
                  <a:cubicBezTo>
                    <a:pt x="464246" y="935441"/>
                    <a:pt x="708292" y="1715588"/>
                    <a:pt x="681519" y="1784683"/>
                  </a:cubicBezTo>
                  <a:cubicBezTo>
                    <a:pt x="654746" y="1853778"/>
                    <a:pt x="396284" y="1473070"/>
                    <a:pt x="292281" y="12804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00B050"/>
                </a:gs>
                <a:gs pos="100000">
                  <a:schemeClr val="accent2">
                    <a:lumMod val="75000"/>
                  </a:schemeClr>
                </a:gs>
              </a:gsLst>
              <a:lin ang="12600000" scaled="0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72" name="Блок-схема: узел 9"/>
            <p:cNvSpPr/>
            <p:nvPr/>
          </p:nvSpPr>
          <p:spPr>
            <a:xfrm rot="20398364" flipH="1">
              <a:off x="2745294" y="2145179"/>
              <a:ext cx="676471" cy="1542730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443484 w 834772"/>
                <a:gd name="connsiteY0" fmla="*/ 1007410 h 1519911"/>
                <a:gd name="connsiteX1" fmla="*/ 208706 w 834772"/>
                <a:gd name="connsiteY1" fmla="*/ 355960 h 1519911"/>
                <a:gd name="connsiteX2" fmla="*/ 4819 w 834772"/>
                <a:gd name="connsiteY2" fmla="*/ 2836 h 1519911"/>
                <a:gd name="connsiteX3" fmla="*/ 443486 w 834772"/>
                <a:gd name="connsiteY3" fmla="*/ 211501 h 1519911"/>
                <a:gd name="connsiteX4" fmla="*/ 604122 w 834772"/>
                <a:gd name="connsiteY4" fmla="*/ 592840 h 1519911"/>
                <a:gd name="connsiteX5" fmla="*/ 832722 w 834772"/>
                <a:gd name="connsiteY5" fmla="*/ 1511636 h 1519911"/>
                <a:gd name="connsiteX6" fmla="*/ 443484 w 834772"/>
                <a:gd name="connsiteY6" fmla="*/ 1007410 h 1519911"/>
                <a:gd name="connsiteX0" fmla="*/ 292281 w 683569"/>
                <a:gd name="connsiteY0" fmla="*/ 1280457 h 1792958"/>
                <a:gd name="connsiteX1" fmla="*/ 57503 w 683569"/>
                <a:gd name="connsiteY1" fmla="*/ 629007 h 1792958"/>
                <a:gd name="connsiteX2" fmla="*/ 14254 w 683569"/>
                <a:gd name="connsiteY2" fmla="*/ 1019 h 1792958"/>
                <a:gd name="connsiteX3" fmla="*/ 292283 w 683569"/>
                <a:gd name="connsiteY3" fmla="*/ 484548 h 1792958"/>
                <a:gd name="connsiteX4" fmla="*/ 452919 w 683569"/>
                <a:gd name="connsiteY4" fmla="*/ 865887 h 1792958"/>
                <a:gd name="connsiteX5" fmla="*/ 681519 w 683569"/>
                <a:gd name="connsiteY5" fmla="*/ 1784683 h 1792958"/>
                <a:gd name="connsiteX6" fmla="*/ 292281 w 683569"/>
                <a:gd name="connsiteY6" fmla="*/ 1280457 h 1792958"/>
                <a:gd name="connsiteX0" fmla="*/ 285851 w 677139"/>
                <a:gd name="connsiteY0" fmla="*/ 1292729 h 1805230"/>
                <a:gd name="connsiteX1" fmla="*/ 51073 w 677139"/>
                <a:gd name="connsiteY1" fmla="*/ 641279 h 1805230"/>
                <a:gd name="connsiteX2" fmla="*/ 7824 w 677139"/>
                <a:gd name="connsiteY2" fmla="*/ 13291 h 1805230"/>
                <a:gd name="connsiteX3" fmla="*/ 193839 w 677139"/>
                <a:gd name="connsiteY3" fmla="*/ 243531 h 1805230"/>
                <a:gd name="connsiteX4" fmla="*/ 446489 w 677139"/>
                <a:gd name="connsiteY4" fmla="*/ 878159 h 1805230"/>
                <a:gd name="connsiteX5" fmla="*/ 675089 w 677139"/>
                <a:gd name="connsiteY5" fmla="*/ 1796955 h 1805230"/>
                <a:gd name="connsiteX6" fmla="*/ 285851 w 677139"/>
                <a:gd name="connsiteY6" fmla="*/ 1292729 h 180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139" h="1805230">
                  <a:moveTo>
                    <a:pt x="285851" y="1292729"/>
                  </a:moveTo>
                  <a:cubicBezTo>
                    <a:pt x="181848" y="1100116"/>
                    <a:pt x="82995" y="757002"/>
                    <a:pt x="51073" y="641279"/>
                  </a:cubicBezTo>
                  <a:cubicBezTo>
                    <a:pt x="19151" y="525556"/>
                    <a:pt x="-15970" y="79582"/>
                    <a:pt x="7824" y="13291"/>
                  </a:cubicBezTo>
                  <a:cubicBezTo>
                    <a:pt x="31618" y="-53000"/>
                    <a:pt x="93955" y="145197"/>
                    <a:pt x="193839" y="243531"/>
                  </a:cubicBezTo>
                  <a:cubicBezTo>
                    <a:pt x="293723" y="341865"/>
                    <a:pt x="435162" y="808605"/>
                    <a:pt x="446489" y="878159"/>
                  </a:cubicBezTo>
                  <a:cubicBezTo>
                    <a:pt x="457816" y="947713"/>
                    <a:pt x="701862" y="1727860"/>
                    <a:pt x="675089" y="1796955"/>
                  </a:cubicBezTo>
                  <a:cubicBezTo>
                    <a:pt x="648316" y="1866050"/>
                    <a:pt x="389854" y="1485342"/>
                    <a:pt x="285851" y="129272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sp>
          <p:nvSpPr>
            <p:cNvPr id="73" name="Овал 72"/>
            <p:cNvSpPr/>
            <p:nvPr/>
          </p:nvSpPr>
          <p:spPr>
            <a:xfrm flipV="1">
              <a:off x="2810400" y="3600615"/>
              <a:ext cx="376347" cy="584079"/>
            </a:xfrm>
            <a:prstGeom prst="ellipse">
              <a:avLst/>
            </a:prstGeom>
            <a:gradFill>
              <a:gsLst>
                <a:gs pos="8000">
                  <a:srgbClr val="92D050"/>
                </a:gs>
                <a:gs pos="30000">
                  <a:srgbClr val="FFC000"/>
                </a:gs>
                <a:gs pos="100000">
                  <a:schemeClr val="tx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  <p:grpSp>
          <p:nvGrpSpPr>
            <p:cNvPr id="25637" name="Группа 73"/>
            <p:cNvGrpSpPr>
              <a:grpSpLocks/>
            </p:cNvGrpSpPr>
            <p:nvPr/>
          </p:nvGrpSpPr>
          <p:grpSpPr bwMode="auto">
            <a:xfrm>
              <a:off x="2670479" y="4089474"/>
              <a:ext cx="784276" cy="913644"/>
              <a:chOff x="2670479" y="4089474"/>
              <a:chExt cx="784276" cy="913644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3027950" y="4154538"/>
                <a:ext cx="100041" cy="738035"/>
              </a:xfrm>
              <a:custGeom>
                <a:avLst/>
                <a:gdLst>
                  <a:gd name="connsiteX0" fmla="*/ 20270 w 100481"/>
                  <a:gd name="connsiteY0" fmla="*/ 0 h 737937"/>
                  <a:gd name="connsiteX1" fmla="*/ 20270 w 100481"/>
                  <a:gd name="connsiteY1" fmla="*/ 224590 h 737937"/>
                  <a:gd name="connsiteX2" fmla="*/ 100481 w 100481"/>
                  <a:gd name="connsiteY2" fmla="*/ 304800 h 737937"/>
                  <a:gd name="connsiteX3" fmla="*/ 84438 w 100481"/>
                  <a:gd name="connsiteY3" fmla="*/ 497306 h 737937"/>
                  <a:gd name="connsiteX4" fmla="*/ 52354 w 100481"/>
                  <a:gd name="connsiteY4" fmla="*/ 593558 h 737937"/>
                  <a:gd name="connsiteX5" fmla="*/ 36312 w 100481"/>
                  <a:gd name="connsiteY5" fmla="*/ 641684 h 737937"/>
                  <a:gd name="connsiteX6" fmla="*/ 36312 w 100481"/>
                  <a:gd name="connsiteY6" fmla="*/ 737937 h 737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481" h="737937">
                    <a:moveTo>
                      <a:pt x="20270" y="0"/>
                    </a:moveTo>
                    <a:cubicBezTo>
                      <a:pt x="4485" y="78926"/>
                      <a:pt x="-16104" y="139718"/>
                      <a:pt x="20270" y="224590"/>
                    </a:cubicBezTo>
                    <a:cubicBezTo>
                      <a:pt x="35165" y="259344"/>
                      <a:pt x="100481" y="304800"/>
                      <a:pt x="100481" y="304800"/>
                    </a:cubicBezTo>
                    <a:cubicBezTo>
                      <a:pt x="95133" y="368969"/>
                      <a:pt x="95024" y="433791"/>
                      <a:pt x="84438" y="497306"/>
                    </a:cubicBezTo>
                    <a:cubicBezTo>
                      <a:pt x="78878" y="530665"/>
                      <a:pt x="63049" y="561474"/>
                      <a:pt x="52354" y="593558"/>
                    </a:cubicBezTo>
                    <a:cubicBezTo>
                      <a:pt x="47007" y="609600"/>
                      <a:pt x="36312" y="624774"/>
                      <a:pt x="36312" y="641684"/>
                    </a:cubicBezTo>
                    <a:lnTo>
                      <a:pt x="36312" y="737937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b="0"/>
              </a:p>
            </p:txBody>
          </p:sp>
          <p:grpSp>
            <p:nvGrpSpPr>
              <p:cNvPr id="25640" name="Группа 75"/>
              <p:cNvGrpSpPr>
                <a:grpSpLocks/>
              </p:cNvGrpSpPr>
              <p:nvPr/>
            </p:nvGrpSpPr>
            <p:grpSpPr bwMode="auto">
              <a:xfrm>
                <a:off x="2670479" y="4089474"/>
                <a:ext cx="784276" cy="913644"/>
                <a:chOff x="2661501" y="4122821"/>
                <a:chExt cx="784276" cy="913644"/>
              </a:xfrm>
            </p:grpSpPr>
            <p:sp>
              <p:nvSpPr>
                <p:cNvPr id="77" name="Полилиния 76"/>
                <p:cNvSpPr/>
                <p:nvPr/>
              </p:nvSpPr>
              <p:spPr>
                <a:xfrm>
                  <a:off x="3128541" y="4122811"/>
                  <a:ext cx="273129" cy="561859"/>
                </a:xfrm>
                <a:custGeom>
                  <a:avLst/>
                  <a:gdLst>
                    <a:gd name="connsiteX0" fmla="*/ 0 w 272715"/>
                    <a:gd name="connsiteY0" fmla="*/ 0 h 561474"/>
                    <a:gd name="connsiteX1" fmla="*/ 48126 w 272715"/>
                    <a:gd name="connsiteY1" fmla="*/ 80211 h 561474"/>
                    <a:gd name="connsiteX2" fmla="*/ 96252 w 272715"/>
                    <a:gd name="connsiteY2" fmla="*/ 112295 h 561474"/>
                    <a:gd name="connsiteX3" fmla="*/ 144378 w 272715"/>
                    <a:gd name="connsiteY3" fmla="*/ 352926 h 561474"/>
                    <a:gd name="connsiteX4" fmla="*/ 224589 w 272715"/>
                    <a:gd name="connsiteY4" fmla="*/ 545432 h 561474"/>
                    <a:gd name="connsiteX5" fmla="*/ 272715 w 272715"/>
                    <a:gd name="connsiteY5" fmla="*/ 561474 h 56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2715" h="561474">
                      <a:moveTo>
                        <a:pt x="0" y="0"/>
                      </a:moveTo>
                      <a:cubicBezTo>
                        <a:pt x="16042" y="26737"/>
                        <a:pt x="27834" y="56537"/>
                        <a:pt x="48126" y="80211"/>
                      </a:cubicBezTo>
                      <a:cubicBezTo>
                        <a:pt x="60673" y="94850"/>
                        <a:pt x="90955" y="93757"/>
                        <a:pt x="96252" y="112295"/>
                      </a:cubicBezTo>
                      <a:cubicBezTo>
                        <a:pt x="188878" y="436488"/>
                        <a:pt x="54125" y="217546"/>
                        <a:pt x="144378" y="352926"/>
                      </a:cubicBezTo>
                      <a:cubicBezTo>
                        <a:pt x="156509" y="401448"/>
                        <a:pt x="184212" y="531973"/>
                        <a:pt x="224589" y="545432"/>
                      </a:cubicBezTo>
                      <a:lnTo>
                        <a:pt x="272715" y="561474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78" name="Полилиния 77"/>
                <p:cNvSpPr/>
                <p:nvPr/>
              </p:nvSpPr>
              <p:spPr>
                <a:xfrm>
                  <a:off x="2933223" y="4154554"/>
                  <a:ext cx="82574" cy="866596"/>
                </a:xfrm>
                <a:custGeom>
                  <a:avLst/>
                  <a:gdLst>
                    <a:gd name="connsiteX0" fmla="*/ 83264 w 83264"/>
                    <a:gd name="connsiteY0" fmla="*/ 0 h 866274"/>
                    <a:gd name="connsiteX1" fmla="*/ 51180 w 83264"/>
                    <a:gd name="connsiteY1" fmla="*/ 192506 h 866274"/>
                    <a:gd name="connsiteX2" fmla="*/ 19095 w 83264"/>
                    <a:gd name="connsiteY2" fmla="*/ 240632 h 866274"/>
                    <a:gd name="connsiteX3" fmla="*/ 19095 w 83264"/>
                    <a:gd name="connsiteY3" fmla="*/ 465221 h 866274"/>
                    <a:gd name="connsiteX4" fmla="*/ 35137 w 83264"/>
                    <a:gd name="connsiteY4" fmla="*/ 513348 h 866274"/>
                    <a:gd name="connsiteX5" fmla="*/ 35137 w 83264"/>
                    <a:gd name="connsiteY5" fmla="*/ 866274 h 86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64" h="866274">
                      <a:moveTo>
                        <a:pt x="83264" y="0"/>
                      </a:moveTo>
                      <a:cubicBezTo>
                        <a:pt x="78182" y="45740"/>
                        <a:pt x="78055" y="138757"/>
                        <a:pt x="51180" y="192506"/>
                      </a:cubicBezTo>
                      <a:cubicBezTo>
                        <a:pt x="42558" y="209751"/>
                        <a:pt x="29790" y="224590"/>
                        <a:pt x="19095" y="240632"/>
                      </a:cubicBezTo>
                      <a:cubicBezTo>
                        <a:pt x="-7487" y="346961"/>
                        <a:pt x="-5219" y="307176"/>
                        <a:pt x="19095" y="465221"/>
                      </a:cubicBezTo>
                      <a:cubicBezTo>
                        <a:pt x="21666" y="481934"/>
                        <a:pt x="34461" y="496451"/>
                        <a:pt x="35137" y="513348"/>
                      </a:cubicBezTo>
                      <a:cubicBezTo>
                        <a:pt x="39839" y="630896"/>
                        <a:pt x="35137" y="748632"/>
                        <a:pt x="35137" y="866274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79" name="Полилиния 78"/>
                <p:cNvSpPr/>
                <p:nvPr/>
              </p:nvSpPr>
              <p:spPr>
                <a:xfrm>
                  <a:off x="2661681" y="4138683"/>
                  <a:ext cx="354115" cy="644392"/>
                </a:xfrm>
                <a:custGeom>
                  <a:avLst/>
                  <a:gdLst>
                    <a:gd name="connsiteX0" fmla="*/ 354415 w 354415"/>
                    <a:gd name="connsiteY0" fmla="*/ 0 h 643808"/>
                    <a:gd name="connsiteX1" fmla="*/ 226078 w 354415"/>
                    <a:gd name="connsiteY1" fmla="*/ 176463 h 643808"/>
                    <a:gd name="connsiteX2" fmla="*/ 177952 w 354415"/>
                    <a:gd name="connsiteY2" fmla="*/ 545432 h 643808"/>
                    <a:gd name="connsiteX3" fmla="*/ 145867 w 354415"/>
                    <a:gd name="connsiteY3" fmla="*/ 577516 h 643808"/>
                    <a:gd name="connsiteX4" fmla="*/ 1488 w 354415"/>
                    <a:gd name="connsiteY4" fmla="*/ 641684 h 643808"/>
                    <a:gd name="connsiteX5" fmla="*/ 33573 w 354415"/>
                    <a:gd name="connsiteY5" fmla="*/ 625642 h 643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4415" h="643808">
                      <a:moveTo>
                        <a:pt x="354415" y="0"/>
                      </a:moveTo>
                      <a:cubicBezTo>
                        <a:pt x="262180" y="147575"/>
                        <a:pt x="309875" y="92666"/>
                        <a:pt x="226078" y="176463"/>
                      </a:cubicBezTo>
                      <a:cubicBezTo>
                        <a:pt x="138736" y="351151"/>
                        <a:pt x="236770" y="133711"/>
                        <a:pt x="177952" y="545432"/>
                      </a:cubicBezTo>
                      <a:cubicBezTo>
                        <a:pt x="175813" y="560405"/>
                        <a:pt x="159395" y="570752"/>
                        <a:pt x="145867" y="577516"/>
                      </a:cubicBezTo>
                      <a:cubicBezTo>
                        <a:pt x="82333" y="609283"/>
                        <a:pt x="48675" y="594497"/>
                        <a:pt x="1488" y="641684"/>
                      </a:cubicBezTo>
                      <a:cubicBezTo>
                        <a:pt x="-6967" y="650139"/>
                        <a:pt x="22878" y="630989"/>
                        <a:pt x="33573" y="625642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80" name="Полилиния 79"/>
                <p:cNvSpPr/>
                <p:nvPr/>
              </p:nvSpPr>
              <p:spPr>
                <a:xfrm>
                  <a:off x="3031676" y="4170426"/>
                  <a:ext cx="385874" cy="369810"/>
                </a:xfrm>
                <a:custGeom>
                  <a:avLst/>
                  <a:gdLst>
                    <a:gd name="connsiteX0" fmla="*/ 0 w 385010"/>
                    <a:gd name="connsiteY0" fmla="*/ 0 h 368969"/>
                    <a:gd name="connsiteX1" fmla="*/ 64168 w 385010"/>
                    <a:gd name="connsiteY1" fmla="*/ 80211 h 368969"/>
                    <a:gd name="connsiteX2" fmla="*/ 96253 w 385010"/>
                    <a:gd name="connsiteY2" fmla="*/ 176464 h 368969"/>
                    <a:gd name="connsiteX3" fmla="*/ 144379 w 385010"/>
                    <a:gd name="connsiteY3" fmla="*/ 288758 h 368969"/>
                    <a:gd name="connsiteX4" fmla="*/ 160421 w 385010"/>
                    <a:gd name="connsiteY4" fmla="*/ 336885 h 368969"/>
                    <a:gd name="connsiteX5" fmla="*/ 224589 w 385010"/>
                    <a:gd name="connsiteY5" fmla="*/ 368969 h 368969"/>
                    <a:gd name="connsiteX6" fmla="*/ 385010 w 385010"/>
                    <a:gd name="connsiteY6" fmla="*/ 352927 h 368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010" h="368969">
                      <a:moveTo>
                        <a:pt x="0" y="0"/>
                      </a:moveTo>
                      <a:cubicBezTo>
                        <a:pt x="21389" y="26737"/>
                        <a:pt x="47772" y="50152"/>
                        <a:pt x="64168" y="80211"/>
                      </a:cubicBezTo>
                      <a:cubicBezTo>
                        <a:pt x="80363" y="109901"/>
                        <a:pt x="85558" y="144380"/>
                        <a:pt x="96253" y="176464"/>
                      </a:cubicBezTo>
                      <a:cubicBezTo>
                        <a:pt x="133878" y="289337"/>
                        <a:pt x="84904" y="149983"/>
                        <a:pt x="144379" y="288758"/>
                      </a:cubicBezTo>
                      <a:cubicBezTo>
                        <a:pt x="151040" y="304301"/>
                        <a:pt x="148464" y="324928"/>
                        <a:pt x="160421" y="336885"/>
                      </a:cubicBezTo>
                      <a:cubicBezTo>
                        <a:pt x="177331" y="353795"/>
                        <a:pt x="203200" y="358274"/>
                        <a:pt x="224589" y="368969"/>
                      </a:cubicBezTo>
                      <a:lnTo>
                        <a:pt x="385010" y="352927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81" name="Полилиния 80"/>
                <p:cNvSpPr/>
                <p:nvPr/>
              </p:nvSpPr>
              <p:spPr>
                <a:xfrm>
                  <a:off x="2710908" y="4170426"/>
                  <a:ext cx="257249" cy="433297"/>
                </a:xfrm>
                <a:custGeom>
                  <a:avLst/>
                  <a:gdLst>
                    <a:gd name="connsiteX0" fmla="*/ 256673 w 256673"/>
                    <a:gd name="connsiteY0" fmla="*/ 0 h 433137"/>
                    <a:gd name="connsiteX1" fmla="*/ 112295 w 256673"/>
                    <a:gd name="connsiteY1" fmla="*/ 176464 h 433137"/>
                    <a:gd name="connsiteX2" fmla="*/ 48126 w 256673"/>
                    <a:gd name="connsiteY2" fmla="*/ 320842 h 433137"/>
                    <a:gd name="connsiteX3" fmla="*/ 0 w 256673"/>
                    <a:gd name="connsiteY3" fmla="*/ 433137 h 433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6673" h="433137">
                      <a:moveTo>
                        <a:pt x="256673" y="0"/>
                      </a:moveTo>
                      <a:cubicBezTo>
                        <a:pt x="211812" y="44862"/>
                        <a:pt x="133582" y="112606"/>
                        <a:pt x="112295" y="176464"/>
                      </a:cubicBezTo>
                      <a:cubicBezTo>
                        <a:pt x="74113" y="291007"/>
                        <a:pt x="98970" y="244576"/>
                        <a:pt x="48126" y="320842"/>
                      </a:cubicBezTo>
                      <a:cubicBezTo>
                        <a:pt x="13651" y="424269"/>
                        <a:pt x="39956" y="393181"/>
                        <a:pt x="0" y="43313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82" name="Полилиния 81"/>
                <p:cNvSpPr/>
                <p:nvPr/>
              </p:nvSpPr>
              <p:spPr>
                <a:xfrm>
                  <a:off x="3112662" y="4652926"/>
                  <a:ext cx="95278" cy="207919"/>
                </a:xfrm>
                <a:custGeom>
                  <a:avLst/>
                  <a:gdLst>
                    <a:gd name="connsiteX0" fmla="*/ 0 w 96253"/>
                    <a:gd name="connsiteY0" fmla="*/ 0 h 208547"/>
                    <a:gd name="connsiteX1" fmla="*/ 48127 w 96253"/>
                    <a:gd name="connsiteY1" fmla="*/ 128336 h 208547"/>
                    <a:gd name="connsiteX2" fmla="*/ 96253 w 96253"/>
                    <a:gd name="connsiteY2" fmla="*/ 208547 h 208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253" h="208547">
                      <a:moveTo>
                        <a:pt x="0" y="0"/>
                      </a:moveTo>
                      <a:cubicBezTo>
                        <a:pt x="30953" y="154757"/>
                        <a:pt x="-6951" y="18179"/>
                        <a:pt x="48127" y="128336"/>
                      </a:cubicBezTo>
                      <a:cubicBezTo>
                        <a:pt x="89777" y="211637"/>
                        <a:pt x="33586" y="145880"/>
                        <a:pt x="96253" y="208547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  <p:sp>
              <p:nvSpPr>
                <p:cNvPr id="135" name="Полилиния 134"/>
                <p:cNvSpPr/>
                <p:nvPr/>
              </p:nvSpPr>
              <p:spPr>
                <a:xfrm>
                  <a:off x="3173004" y="4475163"/>
                  <a:ext cx="273129" cy="561859"/>
                </a:xfrm>
                <a:custGeom>
                  <a:avLst/>
                  <a:gdLst>
                    <a:gd name="connsiteX0" fmla="*/ 0 w 272715"/>
                    <a:gd name="connsiteY0" fmla="*/ 0 h 561474"/>
                    <a:gd name="connsiteX1" fmla="*/ 48126 w 272715"/>
                    <a:gd name="connsiteY1" fmla="*/ 80211 h 561474"/>
                    <a:gd name="connsiteX2" fmla="*/ 96252 w 272715"/>
                    <a:gd name="connsiteY2" fmla="*/ 112295 h 561474"/>
                    <a:gd name="connsiteX3" fmla="*/ 144378 w 272715"/>
                    <a:gd name="connsiteY3" fmla="*/ 352926 h 561474"/>
                    <a:gd name="connsiteX4" fmla="*/ 224589 w 272715"/>
                    <a:gd name="connsiteY4" fmla="*/ 545432 h 561474"/>
                    <a:gd name="connsiteX5" fmla="*/ 272715 w 272715"/>
                    <a:gd name="connsiteY5" fmla="*/ 561474 h 561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2715" h="561474">
                      <a:moveTo>
                        <a:pt x="0" y="0"/>
                      </a:moveTo>
                      <a:cubicBezTo>
                        <a:pt x="16042" y="26737"/>
                        <a:pt x="27834" y="56537"/>
                        <a:pt x="48126" y="80211"/>
                      </a:cubicBezTo>
                      <a:cubicBezTo>
                        <a:pt x="60673" y="94850"/>
                        <a:pt x="90955" y="93757"/>
                        <a:pt x="96252" y="112295"/>
                      </a:cubicBezTo>
                      <a:cubicBezTo>
                        <a:pt x="188878" y="436488"/>
                        <a:pt x="54125" y="217546"/>
                        <a:pt x="144378" y="352926"/>
                      </a:cubicBezTo>
                      <a:cubicBezTo>
                        <a:pt x="156509" y="401448"/>
                        <a:pt x="184212" y="531973"/>
                        <a:pt x="224589" y="545432"/>
                      </a:cubicBezTo>
                      <a:lnTo>
                        <a:pt x="272715" y="561474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1800" b="0"/>
                </a:p>
              </p:txBody>
            </p:sp>
          </p:grpSp>
        </p:grpSp>
        <p:sp>
          <p:nvSpPr>
            <p:cNvPr id="84" name="Блок-схема: узел 9"/>
            <p:cNvSpPr/>
            <p:nvPr/>
          </p:nvSpPr>
          <p:spPr>
            <a:xfrm rot="20005848" flipH="1">
              <a:off x="2505512" y="1616651"/>
              <a:ext cx="670119" cy="2085543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" fmla="*/ 0 w 457200"/>
                <a:gd name="connsiteY0" fmla="*/ 549876 h 778476"/>
                <a:gd name="connsiteX1" fmla="*/ 228600 w 457200"/>
                <a:gd name="connsiteY1" fmla="*/ 0 h 778476"/>
                <a:gd name="connsiteX2" fmla="*/ 457200 w 457200"/>
                <a:gd name="connsiteY2" fmla="*/ 549876 h 778476"/>
                <a:gd name="connsiteX3" fmla="*/ 228600 w 457200"/>
                <a:gd name="connsiteY3" fmla="*/ 778476 h 778476"/>
                <a:gd name="connsiteX4" fmla="*/ 0 w 457200"/>
                <a:gd name="connsiteY4" fmla="*/ 549876 h 778476"/>
                <a:gd name="connsiteX0" fmla="*/ 0 w 457200"/>
                <a:gd name="connsiteY0" fmla="*/ 549876 h 658983"/>
                <a:gd name="connsiteX1" fmla="*/ 228600 w 457200"/>
                <a:gd name="connsiteY1" fmla="*/ 0 h 658983"/>
                <a:gd name="connsiteX2" fmla="*/ 457200 w 457200"/>
                <a:gd name="connsiteY2" fmla="*/ 549876 h 658983"/>
                <a:gd name="connsiteX3" fmla="*/ 228600 w 457200"/>
                <a:gd name="connsiteY3" fmla="*/ 658093 h 658983"/>
                <a:gd name="connsiteX4" fmla="*/ 0 w 457200"/>
                <a:gd name="connsiteY4" fmla="*/ 549876 h 658983"/>
                <a:gd name="connsiteX0" fmla="*/ 0 w 457200"/>
                <a:gd name="connsiteY0" fmla="*/ 549876 h 611667"/>
                <a:gd name="connsiteX1" fmla="*/ 228600 w 457200"/>
                <a:gd name="connsiteY1" fmla="*/ 0 h 611667"/>
                <a:gd name="connsiteX2" fmla="*/ 457200 w 457200"/>
                <a:gd name="connsiteY2" fmla="*/ 549876 h 611667"/>
                <a:gd name="connsiteX3" fmla="*/ 228600 w 457200"/>
                <a:gd name="connsiteY3" fmla="*/ 569813 h 611667"/>
                <a:gd name="connsiteX4" fmla="*/ 0 w 457200"/>
                <a:gd name="connsiteY4" fmla="*/ 549876 h 611667"/>
                <a:gd name="connsiteX0" fmla="*/ 88608 w 545808"/>
                <a:gd name="connsiteY0" fmla="*/ 694336 h 756127"/>
                <a:gd name="connsiteX1" fmla="*/ 57716 w 545808"/>
                <a:gd name="connsiteY1" fmla="*/ 0 h 756127"/>
                <a:gd name="connsiteX2" fmla="*/ 545808 w 545808"/>
                <a:gd name="connsiteY2" fmla="*/ 694336 h 756127"/>
                <a:gd name="connsiteX3" fmla="*/ 317208 w 545808"/>
                <a:gd name="connsiteY3" fmla="*/ 714273 h 756127"/>
                <a:gd name="connsiteX4" fmla="*/ 88608 w 545808"/>
                <a:gd name="connsiteY4" fmla="*/ 694336 h 756127"/>
                <a:gd name="connsiteX0" fmla="*/ 102620 w 510393"/>
                <a:gd name="connsiteY0" fmla="*/ 799047 h 838588"/>
                <a:gd name="connsiteX1" fmla="*/ 22301 w 510393"/>
                <a:gd name="connsiteY1" fmla="*/ 379 h 838588"/>
                <a:gd name="connsiteX2" fmla="*/ 510393 w 510393"/>
                <a:gd name="connsiteY2" fmla="*/ 694715 h 838588"/>
                <a:gd name="connsiteX3" fmla="*/ 281793 w 510393"/>
                <a:gd name="connsiteY3" fmla="*/ 714652 h 838588"/>
                <a:gd name="connsiteX4" fmla="*/ 102620 w 510393"/>
                <a:gd name="connsiteY4" fmla="*/ 799047 h 838588"/>
                <a:gd name="connsiteX0" fmla="*/ 103691 w 511464"/>
                <a:gd name="connsiteY0" fmla="*/ 799047 h 850545"/>
                <a:gd name="connsiteX1" fmla="*/ 23372 w 511464"/>
                <a:gd name="connsiteY1" fmla="*/ 379 h 850545"/>
                <a:gd name="connsiteX2" fmla="*/ 511464 w 511464"/>
                <a:gd name="connsiteY2" fmla="*/ 694715 h 850545"/>
                <a:gd name="connsiteX3" fmla="*/ 332291 w 511464"/>
                <a:gd name="connsiteY3" fmla="*/ 762805 h 850545"/>
                <a:gd name="connsiteX4" fmla="*/ 103691 w 511464"/>
                <a:gd name="connsiteY4" fmla="*/ 799047 h 850545"/>
                <a:gd name="connsiteX0" fmla="*/ 206010 w 613783"/>
                <a:gd name="connsiteY0" fmla="*/ 694796 h 738642"/>
                <a:gd name="connsiteX1" fmla="*/ 14480 w 613783"/>
                <a:gd name="connsiteY1" fmla="*/ 460 h 738642"/>
                <a:gd name="connsiteX2" fmla="*/ 613783 w 613783"/>
                <a:gd name="connsiteY2" fmla="*/ 590464 h 738642"/>
                <a:gd name="connsiteX3" fmla="*/ 434610 w 613783"/>
                <a:gd name="connsiteY3" fmla="*/ 658554 h 738642"/>
                <a:gd name="connsiteX4" fmla="*/ 206010 w 613783"/>
                <a:gd name="connsiteY4" fmla="*/ 694796 h 738642"/>
                <a:gd name="connsiteX0" fmla="*/ 198117 w 606623"/>
                <a:gd name="connsiteY0" fmla="*/ 713814 h 757660"/>
                <a:gd name="connsiteX1" fmla="*/ 6587 w 606623"/>
                <a:gd name="connsiteY1" fmla="*/ 19478 h 757660"/>
                <a:gd name="connsiteX2" fmla="*/ 445254 w 606623"/>
                <a:gd name="connsiteY2" fmla="*/ 228143 h 757660"/>
                <a:gd name="connsiteX3" fmla="*/ 605890 w 606623"/>
                <a:gd name="connsiteY3" fmla="*/ 609482 h 757660"/>
                <a:gd name="connsiteX4" fmla="*/ 426717 w 606623"/>
                <a:gd name="connsiteY4" fmla="*/ 677572 h 757660"/>
                <a:gd name="connsiteX5" fmla="*/ 198117 w 606623"/>
                <a:gd name="connsiteY5" fmla="*/ 713814 h 757660"/>
                <a:gd name="connsiteX0" fmla="*/ 196349 w 604855"/>
                <a:gd name="connsiteY0" fmla="*/ 697172 h 715416"/>
                <a:gd name="connsiteX1" fmla="*/ 208706 w 604855"/>
                <a:gd name="connsiteY1" fmla="*/ 355960 h 715416"/>
                <a:gd name="connsiteX2" fmla="*/ 4819 w 604855"/>
                <a:gd name="connsiteY2" fmla="*/ 2836 h 715416"/>
                <a:gd name="connsiteX3" fmla="*/ 443486 w 604855"/>
                <a:gd name="connsiteY3" fmla="*/ 211501 h 715416"/>
                <a:gd name="connsiteX4" fmla="*/ 604122 w 604855"/>
                <a:gd name="connsiteY4" fmla="*/ 592840 h 715416"/>
                <a:gd name="connsiteX5" fmla="*/ 424949 w 604855"/>
                <a:gd name="connsiteY5" fmla="*/ 660930 h 715416"/>
                <a:gd name="connsiteX6" fmla="*/ 196349 w 604855"/>
                <a:gd name="connsiteY6" fmla="*/ 697172 h 715416"/>
                <a:gd name="connsiteX0" fmla="*/ 196349 w 843175"/>
                <a:gd name="connsiteY0" fmla="*/ 697172 h 1511983"/>
                <a:gd name="connsiteX1" fmla="*/ 208706 w 843175"/>
                <a:gd name="connsiteY1" fmla="*/ 355960 h 1511983"/>
                <a:gd name="connsiteX2" fmla="*/ 4819 w 843175"/>
                <a:gd name="connsiteY2" fmla="*/ 2836 h 1511983"/>
                <a:gd name="connsiteX3" fmla="*/ 443486 w 843175"/>
                <a:gd name="connsiteY3" fmla="*/ 211501 h 1511983"/>
                <a:gd name="connsiteX4" fmla="*/ 604122 w 843175"/>
                <a:gd name="connsiteY4" fmla="*/ 592840 h 1511983"/>
                <a:gd name="connsiteX5" fmla="*/ 832722 w 843175"/>
                <a:gd name="connsiteY5" fmla="*/ 1511636 h 1511983"/>
                <a:gd name="connsiteX6" fmla="*/ 196349 w 843175"/>
                <a:gd name="connsiteY6" fmla="*/ 697172 h 1511983"/>
                <a:gd name="connsiteX0" fmla="*/ 344630 w 837561"/>
                <a:gd name="connsiteY0" fmla="*/ 689146 h 1511929"/>
                <a:gd name="connsiteX1" fmla="*/ 208706 w 837561"/>
                <a:gd name="connsiteY1" fmla="*/ 355960 h 1511929"/>
                <a:gd name="connsiteX2" fmla="*/ 4819 w 837561"/>
                <a:gd name="connsiteY2" fmla="*/ 2836 h 1511929"/>
                <a:gd name="connsiteX3" fmla="*/ 443486 w 837561"/>
                <a:gd name="connsiteY3" fmla="*/ 211501 h 1511929"/>
                <a:gd name="connsiteX4" fmla="*/ 604122 w 837561"/>
                <a:gd name="connsiteY4" fmla="*/ 592840 h 1511929"/>
                <a:gd name="connsiteX5" fmla="*/ 832722 w 837561"/>
                <a:gd name="connsiteY5" fmla="*/ 1511636 h 1511929"/>
                <a:gd name="connsiteX6" fmla="*/ 344630 w 837561"/>
                <a:gd name="connsiteY6" fmla="*/ 689146 h 1511929"/>
                <a:gd name="connsiteX0" fmla="*/ 443484 w 834772"/>
                <a:gd name="connsiteY0" fmla="*/ 1007410 h 1519911"/>
                <a:gd name="connsiteX1" fmla="*/ 208706 w 834772"/>
                <a:gd name="connsiteY1" fmla="*/ 355960 h 1519911"/>
                <a:gd name="connsiteX2" fmla="*/ 4819 w 834772"/>
                <a:gd name="connsiteY2" fmla="*/ 2836 h 1519911"/>
                <a:gd name="connsiteX3" fmla="*/ 443486 w 834772"/>
                <a:gd name="connsiteY3" fmla="*/ 211501 h 1519911"/>
                <a:gd name="connsiteX4" fmla="*/ 604122 w 834772"/>
                <a:gd name="connsiteY4" fmla="*/ 592840 h 1519911"/>
                <a:gd name="connsiteX5" fmla="*/ 832722 w 834772"/>
                <a:gd name="connsiteY5" fmla="*/ 1511636 h 1519911"/>
                <a:gd name="connsiteX6" fmla="*/ 443484 w 834772"/>
                <a:gd name="connsiteY6" fmla="*/ 1007410 h 1519911"/>
                <a:gd name="connsiteX0" fmla="*/ 292281 w 683569"/>
                <a:gd name="connsiteY0" fmla="*/ 1280457 h 1792958"/>
                <a:gd name="connsiteX1" fmla="*/ 57503 w 683569"/>
                <a:gd name="connsiteY1" fmla="*/ 629007 h 1792958"/>
                <a:gd name="connsiteX2" fmla="*/ 14254 w 683569"/>
                <a:gd name="connsiteY2" fmla="*/ 1019 h 1792958"/>
                <a:gd name="connsiteX3" fmla="*/ 292283 w 683569"/>
                <a:gd name="connsiteY3" fmla="*/ 484548 h 1792958"/>
                <a:gd name="connsiteX4" fmla="*/ 452919 w 683569"/>
                <a:gd name="connsiteY4" fmla="*/ 865887 h 1792958"/>
                <a:gd name="connsiteX5" fmla="*/ 681519 w 683569"/>
                <a:gd name="connsiteY5" fmla="*/ 1784683 h 1792958"/>
                <a:gd name="connsiteX6" fmla="*/ 292281 w 683569"/>
                <a:gd name="connsiteY6" fmla="*/ 1280457 h 1792958"/>
                <a:gd name="connsiteX0" fmla="*/ 282229 w 673517"/>
                <a:gd name="connsiteY0" fmla="*/ 1294100 h 1806601"/>
                <a:gd name="connsiteX1" fmla="*/ 47451 w 673517"/>
                <a:gd name="connsiteY1" fmla="*/ 642650 h 1806601"/>
                <a:gd name="connsiteX2" fmla="*/ 4202 w 673517"/>
                <a:gd name="connsiteY2" fmla="*/ 14662 h 1806601"/>
                <a:gd name="connsiteX3" fmla="*/ 135482 w 673517"/>
                <a:gd name="connsiteY3" fmla="*/ 232260 h 1806601"/>
                <a:gd name="connsiteX4" fmla="*/ 442867 w 673517"/>
                <a:gd name="connsiteY4" fmla="*/ 879530 h 1806601"/>
                <a:gd name="connsiteX5" fmla="*/ 671467 w 673517"/>
                <a:gd name="connsiteY5" fmla="*/ 1798326 h 1806601"/>
                <a:gd name="connsiteX6" fmla="*/ 282229 w 673517"/>
                <a:gd name="connsiteY6" fmla="*/ 1294100 h 1806601"/>
                <a:gd name="connsiteX0" fmla="*/ 278327 w 669615"/>
                <a:gd name="connsiteY0" fmla="*/ 1293254 h 1805804"/>
                <a:gd name="connsiteX1" fmla="*/ 155498 w 669615"/>
                <a:gd name="connsiteY1" fmla="*/ 625951 h 1805804"/>
                <a:gd name="connsiteX2" fmla="*/ 300 w 669615"/>
                <a:gd name="connsiteY2" fmla="*/ 13816 h 1805804"/>
                <a:gd name="connsiteX3" fmla="*/ 131580 w 669615"/>
                <a:gd name="connsiteY3" fmla="*/ 231414 h 1805804"/>
                <a:gd name="connsiteX4" fmla="*/ 438965 w 669615"/>
                <a:gd name="connsiteY4" fmla="*/ 878684 h 1805804"/>
                <a:gd name="connsiteX5" fmla="*/ 667565 w 669615"/>
                <a:gd name="connsiteY5" fmla="*/ 1797480 h 1805804"/>
                <a:gd name="connsiteX6" fmla="*/ 278327 w 669615"/>
                <a:gd name="connsiteY6" fmla="*/ 1293254 h 180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9615" h="1805804">
                  <a:moveTo>
                    <a:pt x="278327" y="1293254"/>
                  </a:moveTo>
                  <a:cubicBezTo>
                    <a:pt x="192982" y="1097999"/>
                    <a:pt x="187420" y="741674"/>
                    <a:pt x="155498" y="625951"/>
                  </a:cubicBezTo>
                  <a:cubicBezTo>
                    <a:pt x="123576" y="510228"/>
                    <a:pt x="4286" y="79572"/>
                    <a:pt x="300" y="13816"/>
                  </a:cubicBezTo>
                  <a:cubicBezTo>
                    <a:pt x="-3686" y="-51940"/>
                    <a:pt x="31696" y="133080"/>
                    <a:pt x="131580" y="231414"/>
                  </a:cubicBezTo>
                  <a:cubicBezTo>
                    <a:pt x="231464" y="329748"/>
                    <a:pt x="427638" y="809130"/>
                    <a:pt x="438965" y="878684"/>
                  </a:cubicBezTo>
                  <a:cubicBezTo>
                    <a:pt x="450292" y="948238"/>
                    <a:pt x="694338" y="1728385"/>
                    <a:pt x="667565" y="1797480"/>
                  </a:cubicBezTo>
                  <a:cubicBezTo>
                    <a:pt x="640792" y="1866575"/>
                    <a:pt x="363672" y="1488509"/>
                    <a:pt x="278327" y="129325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00CC00"/>
                </a:gs>
                <a:gs pos="100000">
                  <a:srgbClr val="00CC00"/>
                </a:gs>
              </a:gsLst>
              <a:lin ang="12600000" scaled="0"/>
              <a:tileRect/>
            </a:gra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/>
            </a:p>
          </p:txBody>
        </p:sp>
      </p:grpSp>
      <p:sp>
        <p:nvSpPr>
          <p:cNvPr id="63" name="Выноска-облако 62"/>
          <p:cNvSpPr/>
          <p:nvPr/>
        </p:nvSpPr>
        <p:spPr>
          <a:xfrm>
            <a:off x="7666038" y="4714875"/>
            <a:ext cx="319087" cy="152400"/>
          </a:xfrm>
          <a:prstGeom prst="cloudCallout">
            <a:avLst>
              <a:gd name="adj1" fmla="val -13406"/>
              <a:gd name="adj2" fmla="val 3279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64" name="Выноска-облако 63"/>
          <p:cNvSpPr/>
          <p:nvPr/>
        </p:nvSpPr>
        <p:spPr>
          <a:xfrm>
            <a:off x="7142163" y="4573588"/>
            <a:ext cx="203200" cy="300037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65" name="Шестиугольник 64"/>
          <p:cNvSpPr/>
          <p:nvPr/>
        </p:nvSpPr>
        <p:spPr>
          <a:xfrm>
            <a:off x="7426325" y="4491038"/>
            <a:ext cx="339725" cy="336550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66" name="Выноска-облако 65"/>
          <p:cNvSpPr/>
          <p:nvPr/>
        </p:nvSpPr>
        <p:spPr>
          <a:xfrm>
            <a:off x="6824663" y="4237038"/>
            <a:ext cx="590550" cy="381000"/>
          </a:xfrm>
          <a:prstGeom prst="cloudCallout">
            <a:avLst>
              <a:gd name="adj1" fmla="val -1235"/>
              <a:gd name="adj2" fmla="val 112318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67" name="Выноска-облако 66"/>
          <p:cNvSpPr/>
          <p:nvPr/>
        </p:nvSpPr>
        <p:spPr>
          <a:xfrm>
            <a:off x="7607300" y="4338638"/>
            <a:ext cx="415925" cy="338137"/>
          </a:xfrm>
          <a:prstGeom prst="cloud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3879850" y="2138363"/>
            <a:ext cx="0" cy="519112"/>
          </a:xfrm>
          <a:prstGeom prst="line">
            <a:avLst/>
          </a:prstGeom>
          <a:ln w="28575">
            <a:solidFill>
              <a:srgbClr val="00B0F0"/>
            </a:solidFill>
            <a:prstDash val="dash"/>
            <a:headEnd type="arrow"/>
            <a:tailEnd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8361363" y="1649413"/>
            <a:ext cx="152400" cy="658812"/>
            <a:chOff x="4966801" y="2308260"/>
            <a:chExt cx="152400" cy="658927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4966801" y="2308260"/>
              <a:ext cx="0" cy="519203"/>
            </a:xfrm>
            <a:prstGeom prst="line">
              <a:avLst/>
            </a:prstGeom>
            <a:ln w="28575">
              <a:solidFill>
                <a:srgbClr val="00B0F0"/>
              </a:solidFill>
              <a:prstDash val="dash"/>
              <a:headEnd type="arrow"/>
              <a:tailEnd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>
              <a:off x="5119201" y="2447984"/>
              <a:ext cx="0" cy="519203"/>
            </a:xfrm>
            <a:prstGeom prst="line">
              <a:avLst/>
            </a:prstGeom>
            <a:ln w="12700">
              <a:solidFill>
                <a:srgbClr val="00B0F0"/>
              </a:solidFill>
              <a:prstDash val="dash"/>
              <a:headEnd type="arrow"/>
              <a:tailEnd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Группа 108"/>
          <p:cNvGrpSpPr>
            <a:grpSpLocks/>
          </p:cNvGrpSpPr>
          <p:nvPr/>
        </p:nvGrpSpPr>
        <p:grpSpPr bwMode="auto">
          <a:xfrm>
            <a:off x="4891088" y="2697163"/>
            <a:ext cx="152400" cy="658812"/>
            <a:chOff x="4966801" y="2308260"/>
            <a:chExt cx="152400" cy="658927"/>
          </a:xfrm>
        </p:grpSpPr>
        <p:cxnSp>
          <p:nvCxnSpPr>
            <p:cNvPr id="110" name="Прямая соединительная линия 109"/>
            <p:cNvCxnSpPr/>
            <p:nvPr/>
          </p:nvCxnSpPr>
          <p:spPr>
            <a:xfrm>
              <a:off x="4966801" y="2308260"/>
              <a:ext cx="0" cy="519203"/>
            </a:xfrm>
            <a:prstGeom prst="line">
              <a:avLst/>
            </a:prstGeom>
            <a:ln w="12700">
              <a:solidFill>
                <a:srgbClr val="00B0F0"/>
              </a:solidFill>
              <a:prstDash val="dash"/>
              <a:headEnd type="arrow"/>
              <a:tailEnd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5119201" y="2447984"/>
              <a:ext cx="0" cy="519203"/>
            </a:xfrm>
            <a:prstGeom prst="line">
              <a:avLst/>
            </a:prstGeom>
            <a:ln w="12700">
              <a:solidFill>
                <a:srgbClr val="00B0F0"/>
              </a:solidFill>
              <a:prstDash val="dash"/>
              <a:headEnd type="arrow"/>
              <a:tailEnd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8038" y="3352800"/>
            <a:ext cx="3111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1300" y="3081338"/>
            <a:ext cx="3111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2788" y="2728913"/>
            <a:ext cx="3111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4950" y="3038475"/>
            <a:ext cx="3111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олилиния 20"/>
          <p:cNvSpPr/>
          <p:nvPr/>
        </p:nvSpPr>
        <p:spPr>
          <a:xfrm>
            <a:off x="7346950" y="4122738"/>
            <a:ext cx="323850" cy="481012"/>
          </a:xfrm>
          <a:custGeom>
            <a:avLst/>
            <a:gdLst>
              <a:gd name="connsiteX0" fmla="*/ 0 w 324244"/>
              <a:gd name="connsiteY0" fmla="*/ 0 h 481264"/>
              <a:gd name="connsiteX1" fmla="*/ 16042 w 324244"/>
              <a:gd name="connsiteY1" fmla="*/ 96253 h 481264"/>
              <a:gd name="connsiteX2" fmla="*/ 192506 w 324244"/>
              <a:gd name="connsiteY2" fmla="*/ 208548 h 481264"/>
              <a:gd name="connsiteX3" fmla="*/ 272716 w 324244"/>
              <a:gd name="connsiteY3" fmla="*/ 288758 h 481264"/>
              <a:gd name="connsiteX4" fmla="*/ 256674 w 324244"/>
              <a:gd name="connsiteY4" fmla="*/ 304800 h 481264"/>
              <a:gd name="connsiteX5" fmla="*/ 240632 w 324244"/>
              <a:gd name="connsiteY5" fmla="*/ 256674 h 481264"/>
              <a:gd name="connsiteX6" fmla="*/ 192506 w 324244"/>
              <a:gd name="connsiteY6" fmla="*/ 224590 h 481264"/>
              <a:gd name="connsiteX7" fmla="*/ 160421 w 324244"/>
              <a:gd name="connsiteY7" fmla="*/ 192506 h 481264"/>
              <a:gd name="connsiteX8" fmla="*/ 176463 w 324244"/>
              <a:gd name="connsiteY8" fmla="*/ 288758 h 481264"/>
              <a:gd name="connsiteX9" fmla="*/ 192506 w 324244"/>
              <a:gd name="connsiteY9" fmla="*/ 336885 h 481264"/>
              <a:gd name="connsiteX10" fmla="*/ 320842 w 324244"/>
              <a:gd name="connsiteY10" fmla="*/ 481264 h 48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4244" h="481264">
                <a:moveTo>
                  <a:pt x="0" y="0"/>
                </a:moveTo>
                <a:cubicBezTo>
                  <a:pt x="5347" y="32084"/>
                  <a:pt x="466" y="67698"/>
                  <a:pt x="16042" y="96253"/>
                </a:cubicBezTo>
                <a:cubicBezTo>
                  <a:pt x="62320" y="181096"/>
                  <a:pt x="112122" y="181753"/>
                  <a:pt x="192506" y="208548"/>
                </a:cubicBezTo>
                <a:cubicBezTo>
                  <a:pt x="240632" y="240632"/>
                  <a:pt x="245980" y="235285"/>
                  <a:pt x="272716" y="288758"/>
                </a:cubicBezTo>
                <a:cubicBezTo>
                  <a:pt x="314367" y="372060"/>
                  <a:pt x="282088" y="330215"/>
                  <a:pt x="256674" y="304800"/>
                </a:cubicBezTo>
                <a:cubicBezTo>
                  <a:pt x="251327" y="288758"/>
                  <a:pt x="251195" y="269878"/>
                  <a:pt x="240632" y="256674"/>
                </a:cubicBezTo>
                <a:cubicBezTo>
                  <a:pt x="228588" y="241619"/>
                  <a:pt x="207561" y="236634"/>
                  <a:pt x="192506" y="224590"/>
                </a:cubicBezTo>
                <a:cubicBezTo>
                  <a:pt x="180695" y="215142"/>
                  <a:pt x="171116" y="203201"/>
                  <a:pt x="160421" y="192506"/>
                </a:cubicBezTo>
                <a:cubicBezTo>
                  <a:pt x="165768" y="224590"/>
                  <a:pt x="169407" y="257006"/>
                  <a:pt x="176463" y="288758"/>
                </a:cubicBezTo>
                <a:cubicBezTo>
                  <a:pt x="180131" y="305265"/>
                  <a:pt x="177724" y="328673"/>
                  <a:pt x="192506" y="336885"/>
                </a:cubicBezTo>
                <a:cubicBezTo>
                  <a:pt x="357156" y="428358"/>
                  <a:pt x="320842" y="282166"/>
                  <a:pt x="320842" y="48126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22" name="Полилиния 21"/>
          <p:cNvSpPr/>
          <p:nvPr/>
        </p:nvSpPr>
        <p:spPr>
          <a:xfrm>
            <a:off x="7635875" y="4748213"/>
            <a:ext cx="96838" cy="304800"/>
          </a:xfrm>
          <a:custGeom>
            <a:avLst/>
            <a:gdLst>
              <a:gd name="connsiteX0" fmla="*/ 0 w 96925"/>
              <a:gd name="connsiteY0" fmla="*/ 0 h 304800"/>
              <a:gd name="connsiteX1" fmla="*/ 96253 w 96925"/>
              <a:gd name="connsiteY1" fmla="*/ 272716 h 304800"/>
              <a:gd name="connsiteX2" fmla="*/ 96253 w 96925"/>
              <a:gd name="connsiteY2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925" h="304800">
                <a:moveTo>
                  <a:pt x="0" y="0"/>
                </a:moveTo>
                <a:cubicBezTo>
                  <a:pt x="57805" y="138730"/>
                  <a:pt x="79480" y="155304"/>
                  <a:pt x="96253" y="272716"/>
                </a:cubicBezTo>
                <a:cubicBezTo>
                  <a:pt x="97765" y="283303"/>
                  <a:pt x="96253" y="294105"/>
                  <a:pt x="96253" y="3048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23" name="Полилиния 22"/>
          <p:cNvSpPr/>
          <p:nvPr/>
        </p:nvSpPr>
        <p:spPr>
          <a:xfrm>
            <a:off x="7346950" y="4186238"/>
            <a:ext cx="176213" cy="417512"/>
          </a:xfrm>
          <a:custGeom>
            <a:avLst/>
            <a:gdLst>
              <a:gd name="connsiteX0" fmla="*/ 176463 w 176463"/>
              <a:gd name="connsiteY0" fmla="*/ 0 h 417095"/>
              <a:gd name="connsiteX1" fmla="*/ 144379 w 176463"/>
              <a:gd name="connsiteY1" fmla="*/ 288758 h 417095"/>
              <a:gd name="connsiteX2" fmla="*/ 16042 w 176463"/>
              <a:gd name="connsiteY2" fmla="*/ 385011 h 417095"/>
              <a:gd name="connsiteX3" fmla="*/ 0 w 176463"/>
              <a:gd name="connsiteY3" fmla="*/ 417095 h 41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63" h="417095">
                <a:moveTo>
                  <a:pt x="176463" y="0"/>
                </a:moveTo>
                <a:cubicBezTo>
                  <a:pt x="165768" y="96253"/>
                  <a:pt x="172576" y="196109"/>
                  <a:pt x="144379" y="288758"/>
                </a:cubicBezTo>
                <a:cubicBezTo>
                  <a:pt x="104429" y="420023"/>
                  <a:pt x="76688" y="339527"/>
                  <a:pt x="16042" y="385011"/>
                </a:cubicBezTo>
                <a:cubicBezTo>
                  <a:pt x="6476" y="392185"/>
                  <a:pt x="5347" y="406400"/>
                  <a:pt x="0" y="4170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24" name="Полилиния 23"/>
          <p:cNvSpPr/>
          <p:nvPr/>
        </p:nvSpPr>
        <p:spPr>
          <a:xfrm>
            <a:off x="7234238" y="4122738"/>
            <a:ext cx="257175" cy="641350"/>
          </a:xfrm>
          <a:custGeom>
            <a:avLst/>
            <a:gdLst>
              <a:gd name="connsiteX0" fmla="*/ 224590 w 256831"/>
              <a:gd name="connsiteY0" fmla="*/ 0 h 641684"/>
              <a:gd name="connsiteX1" fmla="*/ 240632 w 256831"/>
              <a:gd name="connsiteY1" fmla="*/ 160421 h 641684"/>
              <a:gd name="connsiteX2" fmla="*/ 256674 w 256831"/>
              <a:gd name="connsiteY2" fmla="*/ 208547 h 641684"/>
              <a:gd name="connsiteX3" fmla="*/ 224590 w 256831"/>
              <a:gd name="connsiteY3" fmla="*/ 304800 h 641684"/>
              <a:gd name="connsiteX4" fmla="*/ 144379 w 256831"/>
              <a:gd name="connsiteY4" fmla="*/ 192505 h 641684"/>
              <a:gd name="connsiteX5" fmla="*/ 80211 w 256831"/>
              <a:gd name="connsiteY5" fmla="*/ 545431 h 641684"/>
              <a:gd name="connsiteX6" fmla="*/ 16043 w 256831"/>
              <a:gd name="connsiteY6" fmla="*/ 609600 h 641684"/>
              <a:gd name="connsiteX7" fmla="*/ 0 w 256831"/>
              <a:gd name="connsiteY7" fmla="*/ 641684 h 64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6831" h="641684">
                <a:moveTo>
                  <a:pt x="224590" y="0"/>
                </a:moveTo>
                <a:cubicBezTo>
                  <a:pt x="229937" y="53474"/>
                  <a:pt x="232460" y="107306"/>
                  <a:pt x="240632" y="160421"/>
                </a:cubicBezTo>
                <a:cubicBezTo>
                  <a:pt x="243203" y="177134"/>
                  <a:pt x="258541" y="191741"/>
                  <a:pt x="256674" y="208547"/>
                </a:cubicBezTo>
                <a:cubicBezTo>
                  <a:pt x="252939" y="242160"/>
                  <a:pt x="224590" y="304800"/>
                  <a:pt x="224590" y="304800"/>
                </a:cubicBezTo>
                <a:cubicBezTo>
                  <a:pt x="187159" y="192505"/>
                  <a:pt x="224590" y="219242"/>
                  <a:pt x="144379" y="192505"/>
                </a:cubicBezTo>
                <a:cubicBezTo>
                  <a:pt x="4754" y="285588"/>
                  <a:pt x="110558" y="196438"/>
                  <a:pt x="80211" y="545431"/>
                </a:cubicBezTo>
                <a:cubicBezTo>
                  <a:pt x="73247" y="625518"/>
                  <a:pt x="65786" y="572293"/>
                  <a:pt x="16043" y="609600"/>
                </a:cubicBezTo>
                <a:cubicBezTo>
                  <a:pt x="6477" y="616774"/>
                  <a:pt x="5348" y="630989"/>
                  <a:pt x="0" y="64168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38150" y="579438"/>
            <a:ext cx="39719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i="1">
                <a:solidFill>
                  <a:srgbClr val="FFC000"/>
                </a:solidFill>
                <a:latin typeface="Verdana" pitchFamily="34" charset="0"/>
              </a:rPr>
              <a:t>Жара</a:t>
            </a:r>
          </a:p>
          <a:p>
            <a:endParaRPr lang="ru-RU" sz="1800" i="1">
              <a:solidFill>
                <a:srgbClr val="FFC000"/>
              </a:solidFill>
              <a:latin typeface="Verdana" pitchFamily="34" charset="0"/>
            </a:endParaRPr>
          </a:p>
          <a:p>
            <a:pPr algn="r"/>
            <a:r>
              <a:rPr lang="ru-RU" sz="1800" i="1">
                <a:solidFill>
                  <a:srgbClr val="FFC000"/>
                </a:solidFill>
                <a:latin typeface="Verdana" pitchFamily="34" charset="0"/>
              </a:rPr>
              <a:t>Интенсивное испарение</a:t>
            </a:r>
          </a:p>
          <a:p>
            <a:pPr algn="r"/>
            <a:r>
              <a:rPr lang="ru-RU" sz="1800" i="1">
                <a:solidFill>
                  <a:srgbClr val="FFC000"/>
                </a:solidFill>
                <a:latin typeface="Verdana" pitchFamily="34" charset="0"/>
              </a:rPr>
              <a:t> </a:t>
            </a:r>
          </a:p>
          <a:p>
            <a:r>
              <a:rPr lang="ru-RU" sz="1800" i="1">
                <a:solidFill>
                  <a:srgbClr val="FFC000"/>
                </a:solidFill>
                <a:latin typeface="Verdana" pitchFamily="34" charset="0"/>
              </a:rPr>
              <a:t>Засуха </a:t>
            </a:r>
          </a:p>
        </p:txBody>
      </p:sp>
      <p:pic>
        <p:nvPicPr>
          <p:cNvPr id="25624" name="Рисунок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3603625"/>
            <a:ext cx="1476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Номер слайда 1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B6CD85-9253-4820-A090-55C57AE320AC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102100" y="5930900"/>
            <a:ext cx="3883025" cy="407988"/>
          </a:xfrm>
          <a:prstGeom prst="roundRect">
            <a:avLst/>
          </a:prstGeom>
          <a:solidFill>
            <a:schemeClr val="bg1">
              <a:lumMod val="75000"/>
              <a:alpha val="51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>
                <a:latin typeface="Verdana" pitchFamily="34" charset="0"/>
              </a:rPr>
              <a:t>ПОЧВА ВЫСЫХАЕТ</a:t>
            </a:r>
          </a:p>
        </p:txBody>
      </p:sp>
    </p:spTree>
    <p:extLst>
      <p:ext uri="{BB962C8B-B14F-4D97-AF65-F5344CB8AC3E}">
        <p14:creationId xmlns:p14="http://schemas.microsoft.com/office/powerpoint/2010/main" val="10491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ontent Placeholder 32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1129552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465A922-B919-4434-8418-BB13413CA1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1424</Words>
  <Application>Microsoft Office PowerPoint</Application>
  <PresentationFormat>Широкоэкранный</PresentationFormat>
  <Paragraphs>190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3" baseType="lpstr">
      <vt:lpstr>MS Gothic</vt:lpstr>
      <vt:lpstr>Arial</vt:lpstr>
      <vt:lpstr>Calibri</vt:lpstr>
      <vt:lpstr>Calibri Light</vt:lpstr>
      <vt:lpstr>Cambria</vt:lpstr>
      <vt:lpstr>Cambria Math</vt:lpstr>
      <vt:lpstr>Lab Grotesque Black</vt:lpstr>
      <vt:lpstr>Lab Grotesque Light</vt:lpstr>
      <vt:lpstr>Perpetua</vt:lpstr>
      <vt:lpstr>Times New Roman</vt:lpstr>
      <vt:lpstr>Verdana</vt:lpstr>
      <vt:lpstr>Wingdings</vt:lpstr>
      <vt:lpstr>Office Theme</vt:lpstr>
      <vt:lpstr>Особенность проектной деятельности в школе</vt:lpstr>
      <vt:lpstr>Биология - наука о живых объектах.</vt:lpstr>
      <vt:lpstr>Описательные работы</vt:lpstr>
      <vt:lpstr>Работы с привлечение экспериментальной части</vt:lpstr>
      <vt:lpstr>Домашние приборы</vt:lpstr>
      <vt:lpstr>Школьная лаборатория</vt:lpstr>
      <vt:lpstr>Природоподобные технологии</vt:lpstr>
      <vt:lpstr>Презентация PowerPoint</vt:lpstr>
      <vt:lpstr>Презентация PowerPoint</vt:lpstr>
      <vt:lpstr>Изучение влияния состава питательной среды на динамику продукции ауксина азотфиксирующими бактериями</vt:lpstr>
      <vt:lpstr>Оценка скорости высвобождения фосфат-ионов.</vt:lpstr>
      <vt:lpstr>Для суждения об экологических функциях определяли следующие свойства почвы:</vt:lpstr>
      <vt:lpstr>Сложные экспериментальные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Микробиология</vt:lpstr>
      <vt:lpstr>Методы исследования</vt:lpstr>
      <vt:lpstr>Работа с литературой</vt:lpstr>
      <vt:lpstr>Сбор собственного материала</vt:lpstr>
      <vt:lpstr>Статистическая обработка</vt:lpstr>
      <vt:lpstr>Использование ультрафиолетового излучения  для разрушения продуктов ПЦР</vt:lpstr>
      <vt:lpstr>Определение ДНК малины в продуктах питания</vt:lpstr>
      <vt:lpstr>Создание бактерий, флюоресцирующих в присутствии ионов двухвалентных металлов</vt:lpstr>
      <vt:lpstr>Выявление генетических детерминант окраски кожи и скорости загара</vt:lpstr>
      <vt:lpstr>«Разработка ПЦР-тест-системы для выявления грибов рода Монилия и исследования их встречаемости в плодоовощных хозяйствах Краснодарского края» </vt:lpstr>
      <vt:lpstr>Презентация PowerPoint</vt:lpstr>
      <vt:lpstr>Определение частоты встречаемости резистентности к колистину в естественной среде.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Особенность проектной деятельности в школе</dc:title>
  <dc:creator>Dexp</dc:creator>
  <cp:lastModifiedBy>voronina_l@inbox.ru</cp:lastModifiedBy>
  <cp:revision>13</cp:revision>
  <dcterms:created xsi:type="dcterms:W3CDTF">2019-02-16T03:01:59Z</dcterms:created>
  <dcterms:modified xsi:type="dcterms:W3CDTF">2025-02-09T06:31:05Z</dcterms:modified>
</cp:coreProperties>
</file>